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61" r:id="rId2"/>
    <p:sldMasterId id="2147483651" r:id="rId3"/>
    <p:sldMasterId id="2147483663" r:id="rId4"/>
    <p:sldMasterId id="2147483665" r:id="rId5"/>
    <p:sldMasterId id="2147483671" r:id="rId6"/>
    <p:sldMasterId id="2147483692" r:id="rId7"/>
    <p:sldMasterId id="2147483702" r:id="rId8"/>
  </p:sldMasterIdLst>
  <p:notesMasterIdLst>
    <p:notesMasterId r:id="rId34"/>
  </p:notesMasterIdLst>
  <p:sldIdLst>
    <p:sldId id="305" r:id="rId9"/>
    <p:sldId id="393" r:id="rId10"/>
    <p:sldId id="306" r:id="rId11"/>
    <p:sldId id="402" r:id="rId12"/>
    <p:sldId id="403" r:id="rId13"/>
    <p:sldId id="404" r:id="rId14"/>
    <p:sldId id="405" r:id="rId15"/>
    <p:sldId id="307" r:id="rId16"/>
    <p:sldId id="400" r:id="rId17"/>
    <p:sldId id="401" r:id="rId18"/>
    <p:sldId id="298" r:id="rId19"/>
    <p:sldId id="315" r:id="rId20"/>
    <p:sldId id="317" r:id="rId21"/>
    <p:sldId id="318" r:id="rId22"/>
    <p:sldId id="310" r:id="rId23"/>
    <p:sldId id="313" r:id="rId24"/>
    <p:sldId id="314" r:id="rId25"/>
    <p:sldId id="312" r:id="rId26"/>
    <p:sldId id="311" r:id="rId27"/>
    <p:sldId id="309" r:id="rId28"/>
    <p:sldId id="387" r:id="rId29"/>
    <p:sldId id="396" r:id="rId30"/>
    <p:sldId id="320" r:id="rId31"/>
    <p:sldId id="321" r:id="rId32"/>
    <p:sldId id="271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ghan Daro" initials="MD" lastIdx="22" clrIdx="0"/>
  <p:cmAuthor id="1" name="Virginia Vanvick" initials="VV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E53"/>
    <a:srgbClr val="132145"/>
    <a:srgbClr val="192758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6" autoAdjust="0"/>
    <p:restoredTop sz="94635" autoAdjust="0"/>
  </p:normalViewPr>
  <p:slideViewPr>
    <p:cSldViewPr snapToGrid="0" snapToObjects="1">
      <p:cViewPr varScale="1">
        <p:scale>
          <a:sx n="108" d="100"/>
          <a:sy n="108" d="100"/>
        </p:scale>
        <p:origin x="173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0C08E-5FFF-4AB1-A71E-5FD9A951FE54}" type="datetimeFigureOut">
              <a:rPr lang="en-US" smtClean="0"/>
              <a:t>3/9/2021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27025-AB52-40DB-9AFC-E7238FF9E8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33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E2991F-FD1D-FF42-9B0E-8EEDB31F4D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89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327025-AB52-40DB-9AFC-E7238FF9E8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658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F8D5E5-A431-4D63-B4AD-79F0392A418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7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291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266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5637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5485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3807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4917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01663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49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5025" y="1598613"/>
            <a:ext cx="4037013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B211954-39E6-4BE0-AF47-9578A1AAFB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1432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7135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820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142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9305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25728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2205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5613" y="1598613"/>
            <a:ext cx="8226425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8EBEE32-2D27-440E-9BBF-2447757878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3577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81283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41424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2246154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6240032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1286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7143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0425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01666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9104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0898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62028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10553352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29007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6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2102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9047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7476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66507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9097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6806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7522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5150"/>
            <a:ext cx="60198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8BA65-5D72-4666-9210-937CEB04DA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008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w-of-uneven-ice-PP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01056"/>
            <a:ext cx="9144000" cy="1456944"/>
          </a:xfrm>
          <a:prstGeom prst="rect">
            <a:avLst/>
          </a:prstGeom>
        </p:spPr>
      </p:pic>
      <p:sp>
        <p:nvSpPr>
          <p:cNvPr id="2" name="Chord 1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hord 9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Picture 60" descr="ScotsmanLogoWithTag - white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179"/>
          <a:stretch/>
        </p:blipFill>
        <p:spPr>
          <a:xfrm>
            <a:off x="3703039" y="6305702"/>
            <a:ext cx="1781822" cy="46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6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w-of-uneven-ice-PP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01056"/>
            <a:ext cx="9144000" cy="1456944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3696540"/>
            <a:ext cx="9144000" cy="31595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hord 9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hord 10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ScotsmanLogoWithTag - white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179"/>
          <a:stretch/>
        </p:blipFill>
        <p:spPr>
          <a:xfrm>
            <a:off x="3703039" y="6305702"/>
            <a:ext cx="1781822" cy="46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9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w-of-uneven-ice-PPT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0" y="822574"/>
            <a:ext cx="9144000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ScotsmanLogoWithTag-cyan.png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5812" y="5686632"/>
            <a:ext cx="1803556" cy="2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2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8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DCD0B1C-D405-4F9D-866E-69855E2700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1669E13-208E-4B1D-B581-417AE31233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-115594"/>
            <a:ext cx="9144000" cy="697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2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7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9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97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3/9/2021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6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w-of-uneven-ice-PPT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0" y="822574"/>
            <a:ext cx="9144000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ScotsmanLogoWithTag-cyan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812" y="5686632"/>
            <a:ext cx="1803556" cy="4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3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0833" y="1676400"/>
            <a:ext cx="7098967" cy="90646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600" dirty="0"/>
              <a:t>INTRODUCING</a:t>
            </a:r>
            <a:br>
              <a:rPr lang="en-US" sz="3600" dirty="0"/>
            </a:br>
            <a:r>
              <a:rPr lang="en-US" sz="3600" b="1" dirty="0"/>
              <a:t>ICE &amp; WATER DISPENSERS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940833" y="2911231"/>
            <a:ext cx="6864514" cy="5731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750" dirty="0">
                <a:solidFill>
                  <a:schemeClr val="bg1"/>
                </a:solidFill>
              </a:rPr>
              <a:t>SUPERIOR RELIABILITY, EASIER CLEANABILITY, ENHANCED SERVICEABILITY. </a:t>
            </a:r>
          </a:p>
        </p:txBody>
      </p:sp>
      <p:sp>
        <p:nvSpPr>
          <p:cNvPr id="15" name="Rounded Rectangle 14"/>
          <p:cNvSpPr/>
          <p:nvPr/>
        </p:nvSpPr>
        <p:spPr>
          <a:xfrm rot="1800000">
            <a:off x="931508" y="1657309"/>
            <a:ext cx="853181" cy="8531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 descr="Meridian-logo-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7575" y="226653"/>
            <a:ext cx="1621367" cy="246612"/>
          </a:xfrm>
          <a:prstGeom prst="rect">
            <a:avLst/>
          </a:prstGeom>
        </p:spPr>
      </p:pic>
      <p:pic>
        <p:nvPicPr>
          <p:cNvPr id="1026" name="Picture 2" descr="C:\Users\blevinson\Pictures\Admin\nugget2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875" y="1795394"/>
            <a:ext cx="908283" cy="61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353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61426"/>
            <a:ext cx="4355958" cy="4834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Heavy-Duty Stainless-Steel Components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Scotsman’s Ice &amp; Water Dispensers feature: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An extremely reliable            </a:t>
            </a:r>
            <a:r>
              <a:rPr lang="en-US" sz="1800" b="1" dirty="0">
                <a:solidFill>
                  <a:schemeClr val="tx2"/>
                </a:solidFill>
              </a:rPr>
              <a:t>stainless-steel evaporator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Durable </a:t>
            </a:r>
            <a:r>
              <a:rPr lang="en-US" sz="1800" b="1" dirty="0">
                <a:solidFill>
                  <a:schemeClr val="tx2"/>
                </a:solidFill>
              </a:rPr>
              <a:t>stainless-steel auger</a:t>
            </a:r>
          </a:p>
          <a:p>
            <a:endParaRPr lang="en-US" sz="2200" b="1" dirty="0">
              <a:solidFill>
                <a:schemeClr val="tx2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F0ED5E-939C-4B9F-BFCB-26722F6DE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875" y="4064817"/>
            <a:ext cx="1846259" cy="185006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8DA02B-4488-495D-B193-9F05AF909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424" y="1486696"/>
            <a:ext cx="4278376" cy="2578121"/>
          </a:xfrm>
          <a:prstGeom prst="rect">
            <a:avLst/>
          </a:prstGeom>
        </p:spPr>
      </p:pic>
      <p:sp>
        <p:nvSpPr>
          <p:cNvPr id="7" name="Rounded Rectangle 37">
            <a:extLst>
              <a:ext uri="{FF2B5EF4-FFF2-40B4-BE49-F238E27FC236}">
                <a16:creationId xmlns:a16="http://schemas.microsoft.com/office/drawing/2014/main" id="{9C18960B-86C9-4383-A2F1-1F585D532106}"/>
              </a:ext>
            </a:extLst>
          </p:cNvPr>
          <p:cNvSpPr/>
          <p:nvPr/>
        </p:nvSpPr>
        <p:spPr>
          <a:xfrm>
            <a:off x="4408424" y="4346583"/>
            <a:ext cx="4278374" cy="86630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9E3026-34F0-4E3E-B361-FFB2B6AB1B54}"/>
              </a:ext>
            </a:extLst>
          </p:cNvPr>
          <p:cNvSpPr/>
          <p:nvPr/>
        </p:nvSpPr>
        <p:spPr>
          <a:xfrm>
            <a:off x="4408424" y="4425791"/>
            <a:ext cx="42783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Ensures maximum durability and reliability for a long machine life</a:t>
            </a:r>
          </a:p>
        </p:txBody>
      </p:sp>
    </p:spTree>
    <p:extLst>
      <p:ext uri="{BB962C8B-B14F-4D97-AF65-F5344CB8AC3E}">
        <p14:creationId xmlns:p14="http://schemas.microsoft.com/office/powerpoint/2010/main" val="375963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8" y="1061426"/>
            <a:ext cx="5141895" cy="4754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Built-In Antimicrobial Protection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Meridian™ units are designed to ensure sanitary operation, especially between cleanings</a:t>
            </a:r>
          </a:p>
          <a:p>
            <a:endParaRPr lang="en-US" sz="10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Sealed refrigeration system minimizes outside airborne contamination</a:t>
            </a:r>
          </a:p>
          <a:p>
            <a:endParaRPr lang="en-US" sz="10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AgION® and other antimicrobial compounds are molded into </a:t>
            </a:r>
            <a:r>
              <a:rPr lang="en-US" sz="2200" b="1" dirty="0">
                <a:solidFill>
                  <a:srgbClr val="003F80"/>
                </a:solidFill>
              </a:rPr>
              <a:t>key  internal and external components </a:t>
            </a:r>
            <a:r>
              <a:rPr lang="en-US" sz="2200" dirty="0">
                <a:solidFill>
                  <a:srgbClr val="003F80"/>
                </a:solidFill>
              </a:rPr>
              <a:t>to help inhibit the growth of microbes, bacteria, mold and algae</a:t>
            </a:r>
            <a:endParaRPr lang="en-US" sz="1000" dirty="0">
              <a:solidFill>
                <a:srgbClr val="003F8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Enhanced Sanitation</a:t>
            </a:r>
            <a:endParaRPr lang="en-US" sz="3700" b="1" i="1" dirty="0">
              <a:solidFill>
                <a:srgbClr val="1F497D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6DE561-2539-441C-B0D1-28993B1F006F}"/>
              </a:ext>
            </a:extLst>
          </p:cNvPr>
          <p:cNvGrpSpPr/>
          <p:nvPr/>
        </p:nvGrpSpPr>
        <p:grpSpPr>
          <a:xfrm>
            <a:off x="6490251" y="1096688"/>
            <a:ext cx="2281728" cy="3414595"/>
            <a:chOff x="5811727" y="1096688"/>
            <a:chExt cx="2960253" cy="4430003"/>
          </a:xfrm>
        </p:grpSpPr>
        <p:grpSp>
          <p:nvGrpSpPr>
            <p:cNvPr id="70" name="Group 69"/>
            <p:cNvGrpSpPr/>
            <p:nvPr/>
          </p:nvGrpSpPr>
          <p:grpSpPr>
            <a:xfrm>
              <a:off x="7672103" y="1104975"/>
              <a:ext cx="1099877" cy="4421716"/>
              <a:chOff x="7158380" y="1139742"/>
              <a:chExt cx="1099877" cy="4421716"/>
            </a:xfrm>
          </p:grpSpPr>
          <p:sp>
            <p:nvSpPr>
              <p:cNvPr id="71" name="Rectangle 70"/>
              <p:cNvSpPr/>
              <p:nvPr/>
            </p:nvSpPr>
            <p:spPr>
              <a:xfrm>
                <a:off x="7158380" y="1315590"/>
                <a:ext cx="853179" cy="4086304"/>
              </a:xfrm>
              <a:prstGeom prst="rect">
                <a:avLst/>
              </a:prstGeom>
              <a:solidFill>
                <a:srgbClr val="0093FF">
                  <a:lumMod val="40000"/>
                  <a:lumOff val="6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7209692" y="1139742"/>
                <a:ext cx="950872" cy="950872"/>
                <a:chOff x="7209692" y="1250463"/>
                <a:chExt cx="950872" cy="950872"/>
              </a:xfrm>
            </p:grpSpPr>
            <p:sp>
              <p:nvSpPr>
                <p:cNvPr id="111" name="Oval 110"/>
                <p:cNvSpPr/>
                <p:nvPr/>
              </p:nvSpPr>
              <p:spPr>
                <a:xfrm>
                  <a:off x="7209692" y="1250463"/>
                  <a:ext cx="950872" cy="950872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7293056" y="1333827"/>
                  <a:ext cx="784144" cy="7841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7369256" y="1410027"/>
                  <a:ext cx="631744" cy="6317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7445456" y="1490136"/>
                  <a:ext cx="479344" cy="4793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7520671" y="1554616"/>
                  <a:ext cx="350384" cy="35038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7209692" y="2007250"/>
                <a:ext cx="950872" cy="950872"/>
                <a:chOff x="7209692" y="1250463"/>
                <a:chExt cx="950872" cy="950872"/>
              </a:xfrm>
            </p:grpSpPr>
            <p:sp>
              <p:nvSpPr>
                <p:cNvPr id="106" name="Oval 105"/>
                <p:cNvSpPr/>
                <p:nvPr/>
              </p:nvSpPr>
              <p:spPr>
                <a:xfrm>
                  <a:off x="7209692" y="1250463"/>
                  <a:ext cx="950872" cy="950872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7293056" y="1333827"/>
                  <a:ext cx="784144" cy="7841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7369256" y="1410027"/>
                  <a:ext cx="631744" cy="6317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7445456" y="1490136"/>
                  <a:ext cx="479344" cy="4793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7520671" y="1554616"/>
                  <a:ext cx="350384" cy="35038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7209692" y="2873943"/>
                <a:ext cx="950872" cy="950872"/>
                <a:chOff x="7209692" y="1250463"/>
                <a:chExt cx="950872" cy="950872"/>
              </a:xfrm>
            </p:grpSpPr>
            <p:sp>
              <p:nvSpPr>
                <p:cNvPr id="101" name="Oval 100"/>
                <p:cNvSpPr/>
                <p:nvPr/>
              </p:nvSpPr>
              <p:spPr>
                <a:xfrm>
                  <a:off x="7209692" y="1250463"/>
                  <a:ext cx="950872" cy="950872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7293056" y="1333827"/>
                  <a:ext cx="784144" cy="7841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7369256" y="1410027"/>
                  <a:ext cx="631744" cy="6317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7445456" y="1490136"/>
                  <a:ext cx="479344" cy="4793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>
                  <a:off x="7520671" y="1554616"/>
                  <a:ext cx="350384" cy="35038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5" name="Group 74"/>
              <p:cNvGrpSpPr/>
              <p:nvPr/>
            </p:nvGrpSpPr>
            <p:grpSpPr>
              <a:xfrm>
                <a:off x="7209692" y="3743078"/>
                <a:ext cx="950872" cy="950872"/>
                <a:chOff x="7209692" y="1250463"/>
                <a:chExt cx="950872" cy="950872"/>
              </a:xfrm>
            </p:grpSpPr>
            <p:sp>
              <p:nvSpPr>
                <p:cNvPr id="96" name="Oval 95"/>
                <p:cNvSpPr/>
                <p:nvPr/>
              </p:nvSpPr>
              <p:spPr>
                <a:xfrm>
                  <a:off x="7209692" y="1250463"/>
                  <a:ext cx="950872" cy="950872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>
                  <a:off x="7293056" y="1333827"/>
                  <a:ext cx="784144" cy="7841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>
                  <a:off x="7369256" y="1410027"/>
                  <a:ext cx="631744" cy="6317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>
                  <a:off x="7445456" y="1490136"/>
                  <a:ext cx="479344" cy="4793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7520671" y="1554616"/>
                  <a:ext cx="350384" cy="35038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75"/>
              <p:cNvGrpSpPr/>
              <p:nvPr/>
            </p:nvGrpSpPr>
            <p:grpSpPr>
              <a:xfrm>
                <a:off x="7209692" y="4610586"/>
                <a:ext cx="950872" cy="950872"/>
                <a:chOff x="7209692" y="1250463"/>
                <a:chExt cx="950872" cy="950872"/>
              </a:xfrm>
            </p:grpSpPr>
            <p:sp>
              <p:nvSpPr>
                <p:cNvPr id="91" name="Oval 90"/>
                <p:cNvSpPr/>
                <p:nvPr/>
              </p:nvSpPr>
              <p:spPr>
                <a:xfrm>
                  <a:off x="7209692" y="1250463"/>
                  <a:ext cx="950872" cy="950872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7293056" y="1333827"/>
                  <a:ext cx="784144" cy="7841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>
                  <a:off x="7369256" y="1410027"/>
                  <a:ext cx="631744" cy="6317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>
                  <a:off x="7445456" y="1490136"/>
                  <a:ext cx="479344" cy="47934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>
                  <a:off x="7520671" y="1554616"/>
                  <a:ext cx="350384" cy="35038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7" name="Rectangle 76"/>
              <p:cNvSpPr/>
              <p:nvPr/>
            </p:nvSpPr>
            <p:spPr>
              <a:xfrm>
                <a:off x="7633027" y="1315590"/>
                <a:ext cx="625230" cy="4086304"/>
              </a:xfrm>
              <a:prstGeom prst="rect">
                <a:avLst/>
              </a:prstGeom>
              <a:gradFill rotWithShape="1">
                <a:gsLst>
                  <a:gs pos="0">
                    <a:sysClr val="windowText" lastClr="000000">
                      <a:lumMod val="65000"/>
                      <a:lumOff val="3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08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 rot="1652252">
                <a:off x="7635189" y="1465381"/>
                <a:ext cx="273538" cy="267025"/>
              </a:xfrm>
              <a:prstGeom prst="rect">
                <a:avLst/>
              </a:prstGeom>
              <a:gradFill rotWithShape="1">
                <a:gsLst>
                  <a:gs pos="0">
                    <a:srgbClr val="49A750"/>
                  </a:gs>
                  <a:gs pos="100000">
                    <a:srgbClr val="49A750">
                      <a:lumMod val="60000"/>
                      <a:lumOff val="4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FFFF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 rot="20903769">
                <a:off x="7631423" y="2351126"/>
                <a:ext cx="273538" cy="267025"/>
              </a:xfrm>
              <a:prstGeom prst="rect">
                <a:avLst/>
              </a:prstGeom>
              <a:gradFill rotWithShape="1">
                <a:gsLst>
                  <a:gs pos="0">
                    <a:srgbClr val="49A750"/>
                  </a:gs>
                  <a:gs pos="100000">
                    <a:srgbClr val="49A750">
                      <a:lumMod val="60000"/>
                      <a:lumOff val="4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FFFF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 rot="274725">
                <a:off x="7632122" y="3210819"/>
                <a:ext cx="273538" cy="267025"/>
              </a:xfrm>
              <a:prstGeom prst="rect">
                <a:avLst/>
              </a:prstGeom>
              <a:gradFill rotWithShape="1">
                <a:gsLst>
                  <a:gs pos="0">
                    <a:srgbClr val="49A750"/>
                  </a:gs>
                  <a:gs pos="100000">
                    <a:srgbClr val="49A750">
                      <a:lumMod val="60000"/>
                      <a:lumOff val="4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FFFF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 rot="19812327">
                <a:off x="7637219" y="4097541"/>
                <a:ext cx="273538" cy="267025"/>
              </a:xfrm>
              <a:prstGeom prst="rect">
                <a:avLst/>
              </a:prstGeom>
              <a:gradFill rotWithShape="1">
                <a:gsLst>
                  <a:gs pos="0">
                    <a:srgbClr val="49A750"/>
                  </a:gs>
                  <a:gs pos="100000">
                    <a:srgbClr val="49A750">
                      <a:lumMod val="60000"/>
                      <a:lumOff val="4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FFFF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 rot="17790062">
                <a:off x="7628715" y="4969206"/>
                <a:ext cx="273538" cy="267025"/>
              </a:xfrm>
              <a:prstGeom prst="rect">
                <a:avLst/>
              </a:prstGeom>
              <a:gradFill rotWithShape="1">
                <a:gsLst>
                  <a:gs pos="0">
                    <a:srgbClr val="49A750"/>
                  </a:gs>
                  <a:gs pos="100000">
                    <a:srgbClr val="49A750">
                      <a:lumMod val="60000"/>
                      <a:lumOff val="4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FFFF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 rot="1612616">
                <a:off x="7410175" y="1759684"/>
                <a:ext cx="45719" cy="198150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/>
              <p:cNvSpPr/>
              <p:nvPr/>
            </p:nvSpPr>
            <p:spPr>
              <a:xfrm rot="20277198">
                <a:off x="7392793" y="2299631"/>
                <a:ext cx="45719" cy="177967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Oval 84"/>
              <p:cNvSpPr/>
              <p:nvPr/>
            </p:nvSpPr>
            <p:spPr>
              <a:xfrm rot="18446705">
                <a:off x="7364259" y="3395903"/>
                <a:ext cx="52614" cy="184867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Oval 85"/>
              <p:cNvSpPr/>
              <p:nvPr/>
            </p:nvSpPr>
            <p:spPr>
              <a:xfrm rot="1330097">
                <a:off x="7366096" y="4360185"/>
                <a:ext cx="58308" cy="181575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>
              <a:xfrm rot="20699622">
                <a:off x="7429233" y="4940662"/>
                <a:ext cx="64363" cy="154221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Oval 87"/>
              <p:cNvSpPr/>
              <p:nvPr/>
            </p:nvSpPr>
            <p:spPr>
              <a:xfrm rot="16953990">
                <a:off x="7420609" y="3819643"/>
                <a:ext cx="58827" cy="195891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/>
              <p:cNvSpPr/>
              <p:nvPr/>
            </p:nvSpPr>
            <p:spPr>
              <a:xfrm rot="13247566">
                <a:off x="7438883" y="3029556"/>
                <a:ext cx="45719" cy="143216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Oval 89"/>
              <p:cNvSpPr/>
              <p:nvPr/>
            </p:nvSpPr>
            <p:spPr>
              <a:xfrm rot="16953990">
                <a:off x="7365640" y="1331488"/>
                <a:ext cx="58827" cy="195891"/>
              </a:xfrm>
              <a:prstGeom prst="ellipse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FF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6" name="Rectangle 115"/>
            <p:cNvSpPr/>
            <p:nvPr/>
          </p:nvSpPr>
          <p:spPr>
            <a:xfrm>
              <a:off x="5811727" y="1096688"/>
              <a:ext cx="1619395" cy="622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</a:pPr>
              <a:r>
                <a:rPr lang="en-US" sz="1400" kern="0" dirty="0">
                  <a:solidFill>
                    <a:srgbClr val="003F80"/>
                  </a:solidFill>
                </a:rPr>
                <a:t>AgION™ Antimicrobial</a:t>
              </a: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5876203" y="1884884"/>
              <a:ext cx="1170663" cy="371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</a:pPr>
              <a:r>
                <a:rPr lang="en-US" sz="1400" kern="0" dirty="0">
                  <a:solidFill>
                    <a:srgbClr val="003F80"/>
                  </a:solidFill>
                </a:rPr>
                <a:t>Moisture</a:t>
              </a: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343509" y="2453159"/>
              <a:ext cx="1015986" cy="371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</a:pPr>
              <a:r>
                <a:rPr lang="en-US" sz="1400" kern="0" dirty="0">
                  <a:solidFill>
                    <a:srgbClr val="003F80"/>
                  </a:solidFill>
                </a:rPr>
                <a:t>Bacteria</a:t>
              </a: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6078121" y="2967716"/>
              <a:ext cx="1170663" cy="622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</a:pPr>
              <a:r>
                <a:rPr lang="en-US" sz="1400" kern="0" dirty="0">
                  <a:solidFill>
                    <a:srgbClr val="003F80"/>
                  </a:solidFill>
                </a:rPr>
                <a:t>Silver ion release</a:t>
              </a:r>
            </a:p>
          </p:txBody>
        </p:sp>
        <p:grpSp>
          <p:nvGrpSpPr>
            <p:cNvPr id="120" name="Group 119"/>
            <p:cNvGrpSpPr/>
            <p:nvPr/>
          </p:nvGrpSpPr>
          <p:grpSpPr>
            <a:xfrm>
              <a:off x="7294373" y="1444687"/>
              <a:ext cx="857153" cy="186774"/>
              <a:chOff x="7294373" y="1444687"/>
              <a:chExt cx="857153" cy="186774"/>
            </a:xfrm>
          </p:grpSpPr>
          <p:sp>
            <p:nvSpPr>
              <p:cNvPr id="121" name="Oval 120"/>
              <p:cNvSpPr/>
              <p:nvPr/>
            </p:nvSpPr>
            <p:spPr>
              <a:xfrm>
                <a:off x="8053834" y="1533769"/>
                <a:ext cx="97692" cy="9769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 flipH="1" flipV="1">
                <a:off x="7294373" y="1444687"/>
                <a:ext cx="771372" cy="137928"/>
              </a:xfrm>
              <a:prstGeom prst="line">
                <a:avLst/>
              </a:prstGeom>
              <a:noFill/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</p:cxnSp>
        </p:grpSp>
        <p:grpSp>
          <p:nvGrpSpPr>
            <p:cNvPr id="123" name="Group 122"/>
            <p:cNvGrpSpPr/>
            <p:nvPr/>
          </p:nvGrpSpPr>
          <p:grpSpPr>
            <a:xfrm>
              <a:off x="6949624" y="2004903"/>
              <a:ext cx="857153" cy="97692"/>
              <a:chOff x="7294373" y="1533769"/>
              <a:chExt cx="857153" cy="97692"/>
            </a:xfrm>
          </p:grpSpPr>
          <p:sp>
            <p:nvSpPr>
              <p:cNvPr id="124" name="Oval 123"/>
              <p:cNvSpPr/>
              <p:nvPr/>
            </p:nvSpPr>
            <p:spPr>
              <a:xfrm>
                <a:off x="8053834" y="1533769"/>
                <a:ext cx="97692" cy="9769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 flipH="1">
                <a:off x="7294373" y="1582615"/>
                <a:ext cx="771372" cy="2098"/>
              </a:xfrm>
              <a:prstGeom prst="line">
                <a:avLst/>
              </a:prstGeom>
              <a:noFill/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</p:cxnSp>
        </p:grpSp>
        <p:grpSp>
          <p:nvGrpSpPr>
            <p:cNvPr id="126" name="Group 125"/>
            <p:cNvGrpSpPr/>
            <p:nvPr/>
          </p:nvGrpSpPr>
          <p:grpSpPr>
            <a:xfrm>
              <a:off x="7294373" y="2377216"/>
              <a:ext cx="664806" cy="230950"/>
              <a:chOff x="7486720" y="1533769"/>
              <a:chExt cx="664806" cy="230950"/>
            </a:xfrm>
          </p:grpSpPr>
          <p:sp>
            <p:nvSpPr>
              <p:cNvPr id="127" name="Oval 126"/>
              <p:cNvSpPr/>
              <p:nvPr/>
            </p:nvSpPr>
            <p:spPr>
              <a:xfrm>
                <a:off x="8053834" y="1533769"/>
                <a:ext cx="97692" cy="9769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28" name="Straight Connector 127"/>
              <p:cNvCxnSpPr/>
              <p:nvPr/>
            </p:nvCxnSpPr>
            <p:spPr>
              <a:xfrm flipH="1">
                <a:off x="7486720" y="1582615"/>
                <a:ext cx="579025" cy="182104"/>
              </a:xfrm>
              <a:prstGeom prst="line">
                <a:avLst/>
              </a:prstGeom>
              <a:noFill/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</p:cxnSp>
        </p:grpSp>
        <p:grpSp>
          <p:nvGrpSpPr>
            <p:cNvPr id="129" name="Group 128"/>
            <p:cNvGrpSpPr/>
            <p:nvPr/>
          </p:nvGrpSpPr>
          <p:grpSpPr>
            <a:xfrm>
              <a:off x="7105487" y="3261008"/>
              <a:ext cx="808102" cy="97692"/>
              <a:chOff x="7343424" y="1533769"/>
              <a:chExt cx="808102" cy="97692"/>
            </a:xfrm>
          </p:grpSpPr>
          <p:sp>
            <p:nvSpPr>
              <p:cNvPr id="130" name="Oval 129"/>
              <p:cNvSpPr/>
              <p:nvPr/>
            </p:nvSpPr>
            <p:spPr>
              <a:xfrm>
                <a:off x="8053834" y="1533769"/>
                <a:ext cx="97692" cy="97692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31" name="Straight Connector 130"/>
              <p:cNvCxnSpPr/>
              <p:nvPr/>
            </p:nvCxnSpPr>
            <p:spPr>
              <a:xfrm flipH="1" flipV="1">
                <a:off x="7343424" y="1533769"/>
                <a:ext cx="722322" cy="48846"/>
              </a:xfrm>
              <a:prstGeom prst="line">
                <a:avLst/>
              </a:prstGeom>
              <a:noFill/>
              <a:ln w="9525" cap="flat" cmpd="sng" algn="ctr">
                <a:solidFill>
                  <a:srgbClr val="003F80"/>
                </a:solidFill>
                <a:prstDash val="solid"/>
              </a:ln>
              <a:effectLst/>
            </p:spPr>
          </p:cxnSp>
        </p:grpSp>
      </p:grpSp>
      <p:pic>
        <p:nvPicPr>
          <p:cNvPr id="2" name="Picture 1" descr="assembled-unit-no-feet.jpg">
            <a:extLst>
              <a:ext uri="{FF2B5EF4-FFF2-40B4-BE49-F238E27FC236}">
                <a16:creationId xmlns:a16="http://schemas.microsoft.com/office/drawing/2014/main" id="{C015753A-8684-420D-906F-EF694A72C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658" y="3037827"/>
            <a:ext cx="1927209" cy="2486964"/>
          </a:xfrm>
          <a:prstGeom prst="rect">
            <a:avLst/>
          </a:prstGeom>
        </p:spPr>
      </p:pic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018A82BC-E357-4B17-BE1C-3831AAD2A0B4}"/>
              </a:ext>
            </a:extLst>
          </p:cNvPr>
          <p:cNvSpPr/>
          <p:nvPr/>
        </p:nvSpPr>
        <p:spPr>
          <a:xfrm>
            <a:off x="5956893" y="4022113"/>
            <a:ext cx="1550670" cy="478408"/>
          </a:xfrm>
          <a:prstGeom prst="roundRect">
            <a:avLst>
              <a:gd name="adj" fmla="val 9284"/>
            </a:avLst>
          </a:prstGeom>
          <a:noFill/>
          <a:ln w="3810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12">
            <a:extLst>
              <a:ext uri="{FF2B5EF4-FFF2-40B4-BE49-F238E27FC236}">
                <a16:creationId xmlns:a16="http://schemas.microsoft.com/office/drawing/2014/main" id="{5E8FC234-2EDA-450C-B380-F88456046657}"/>
              </a:ext>
            </a:extLst>
          </p:cNvPr>
          <p:cNvSpPr/>
          <p:nvPr/>
        </p:nvSpPr>
        <p:spPr>
          <a:xfrm>
            <a:off x="5947326" y="4946396"/>
            <a:ext cx="1550671" cy="478408"/>
          </a:xfrm>
          <a:prstGeom prst="roundRect">
            <a:avLst>
              <a:gd name="adj" fmla="val 9284"/>
            </a:avLst>
          </a:prstGeom>
          <a:noFill/>
          <a:ln w="3810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01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8" y="1061426"/>
            <a:ext cx="4581525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External Removable Air Filter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Industry-exclusive external filter location makes access, rinsing and reusing fast and easy</a:t>
            </a:r>
          </a:p>
          <a:p>
            <a:endParaRPr lang="en-US" sz="8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Better visibility keeps regular cleaning top of mind, ensuring maximum performance and optimal sanitation</a:t>
            </a:r>
          </a:p>
          <a:p>
            <a:endParaRPr lang="en-US" sz="8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No tools required for removal, unlike the competition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Easier Cleanability</a:t>
            </a:r>
          </a:p>
        </p:txBody>
      </p:sp>
      <p:pic>
        <p:nvPicPr>
          <p:cNvPr id="8" name="Picture 7" descr="air-filter-replace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980" y="1182006"/>
            <a:ext cx="3175070" cy="4213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Rounded Rectangle 8"/>
          <p:cNvSpPr/>
          <p:nvPr/>
        </p:nvSpPr>
        <p:spPr>
          <a:xfrm>
            <a:off x="6260123" y="1765231"/>
            <a:ext cx="1556727" cy="2945740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79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6"/>
            <a:ext cx="8458200" cy="483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Purpose-Built Spout Design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Angled front housing provides visibility and access to spouts</a:t>
            </a:r>
          </a:p>
          <a:p>
            <a:r>
              <a:rPr lang="en-US" sz="2200" dirty="0">
                <a:solidFill>
                  <a:schemeClr val="tx2"/>
                </a:solidFill>
              </a:rPr>
              <a:t>Makes easier cleaning possible in order to prevent unsightly buildup</a:t>
            </a:r>
          </a:p>
          <a:p>
            <a:r>
              <a:rPr lang="en-US" sz="2200" dirty="0">
                <a:solidFill>
                  <a:schemeClr val="tx2"/>
                </a:solidFill>
              </a:rPr>
              <a:t>Fully removable spouts allow for </a:t>
            </a:r>
            <a:r>
              <a:rPr lang="en-US" sz="2200" b="1" dirty="0">
                <a:solidFill>
                  <a:schemeClr val="tx2"/>
                </a:solidFill>
              </a:rPr>
              <a:t>easy cleaning and maintenance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Easier Cleanability</a:t>
            </a:r>
          </a:p>
        </p:txBody>
      </p:sp>
      <p:pic>
        <p:nvPicPr>
          <p:cNvPr id="8" name="Picture 7" descr="HID540-w_Leg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4271" y="3138198"/>
            <a:ext cx="4442419" cy="2605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Rounded Rectangle 8"/>
          <p:cNvSpPr/>
          <p:nvPr/>
        </p:nvSpPr>
        <p:spPr>
          <a:xfrm>
            <a:off x="1664285" y="3701552"/>
            <a:ext cx="3452294" cy="1444981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456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6"/>
            <a:ext cx="4757894" cy="483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Removable Bin, Sink and Grill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Industry-exclusive sink designed to collect water and ice can be </a:t>
            </a:r>
            <a:r>
              <a:rPr lang="en-US" sz="2200" b="1" dirty="0">
                <a:solidFill>
                  <a:schemeClr val="tx2"/>
                </a:solidFill>
              </a:rPr>
              <a:t>easily removed</a:t>
            </a:r>
            <a:r>
              <a:rPr lang="en-US" sz="2200" dirty="0">
                <a:solidFill>
                  <a:schemeClr val="tx2"/>
                </a:solidFill>
              </a:rPr>
              <a:t> for washing and cleaning, as well as the bin and grill feature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Easier Cleanability</a:t>
            </a:r>
          </a:p>
        </p:txBody>
      </p:sp>
      <p:pic>
        <p:nvPicPr>
          <p:cNvPr id="8" name="Picture 7" descr="sink-tray-and-compress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111" y="3371144"/>
            <a:ext cx="3604683" cy="2403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8" descr="HID525-w-Leg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247" y="1277004"/>
            <a:ext cx="3023940" cy="4188281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266948" y="4340506"/>
            <a:ext cx="2351315" cy="839111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117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04168"/>
            <a:ext cx="5059345" cy="48344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Reduced Operational Footprint</a:t>
            </a:r>
          </a:p>
          <a:p>
            <a:pPr marL="0" indent="0">
              <a:buNone/>
            </a:pPr>
            <a:endParaRPr lang="en-US" sz="7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Contoured sides are designed to house external air filter while allowing for greater breathability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b="1" dirty="0">
                <a:solidFill>
                  <a:schemeClr val="tx2"/>
                </a:solidFill>
              </a:rPr>
              <a:t>Less clearance is required </a:t>
            </a:r>
            <a:r>
              <a:rPr lang="en-US" sz="2200" dirty="0">
                <a:solidFill>
                  <a:schemeClr val="tx2"/>
                </a:solidFill>
              </a:rPr>
              <a:t>around the sides of the unit</a:t>
            </a:r>
          </a:p>
          <a:p>
            <a:pPr marL="0" indent="0">
              <a:buNone/>
            </a:pPr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Recessed utility chase on backside of unit provides clearance for tight installs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Ideal for crowded nurse stations or   any area where space is at a premium</a:t>
            </a:r>
          </a:p>
          <a:p>
            <a:pPr marL="0" indent="0">
              <a:buNone/>
            </a:pPr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Smallest operational footprint available on the market relative to capacity</a:t>
            </a:r>
          </a:p>
          <a:p>
            <a:pPr marL="0" indent="0">
              <a:buNone/>
            </a:pPr>
            <a:endParaRPr lang="en-US" sz="1050" b="1" dirty="0">
              <a:solidFill>
                <a:srgbClr val="00B0F0"/>
              </a:solidFill>
            </a:endParaRPr>
          </a:p>
        </p:txBody>
      </p:sp>
      <p:pic>
        <p:nvPicPr>
          <p:cNvPr id="8" name="Picture 7" descr="HD312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650" y="955324"/>
            <a:ext cx="2940051" cy="454324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004820" y="2873829"/>
            <a:ext cx="726179" cy="1647139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199" y="58738"/>
            <a:ext cx="8445501" cy="741362"/>
          </a:xfrm>
        </p:spPr>
        <p:txBody>
          <a:bodyPr>
            <a:no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Enhanced Serviceability</a:t>
            </a:r>
            <a:endParaRPr lang="en-US" sz="37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324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6"/>
            <a:ext cx="5219700" cy="483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Front Access to Key Components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Removable front panel provides easy access for service technicians to instantly diagnose potential issues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Individual components designed for quick access, service and replacement, preventing lengthy, costly downtime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b="1" dirty="0">
                <a:solidFill>
                  <a:schemeClr val="tx2"/>
                </a:solidFill>
              </a:rPr>
              <a:t>Storage bin can be removed</a:t>
            </a:r>
            <a:r>
              <a:rPr lang="en-US" sz="2200" dirty="0">
                <a:solidFill>
                  <a:schemeClr val="tx2"/>
                </a:solidFill>
              </a:rPr>
              <a:t> for additional component access and cleaning</a:t>
            </a:r>
          </a:p>
          <a:p>
            <a:pPr marL="0" indent="0">
              <a:buNone/>
            </a:pPr>
            <a:endParaRPr lang="en-US" sz="1050" b="1" dirty="0">
              <a:solidFill>
                <a:srgbClr val="00B0F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199" y="58738"/>
            <a:ext cx="8546123" cy="741362"/>
          </a:xfrm>
        </p:spPr>
        <p:txBody>
          <a:bodyPr>
            <a:no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Enhanced Serviceability</a:t>
            </a:r>
          </a:p>
        </p:txBody>
      </p:sp>
      <p:pic>
        <p:nvPicPr>
          <p:cNvPr id="5" name="Picture 4" descr="front-panel-remov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7250" y="1089648"/>
            <a:ext cx="2920999" cy="427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54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6"/>
            <a:ext cx="5169878" cy="483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Quick Response (QR) Code Access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Unit-specific QR code for quick access to service manuals, warranty history, and other vital machine information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Helps </a:t>
            </a:r>
            <a:r>
              <a:rPr lang="en-US" sz="2200" b="1" dirty="0">
                <a:solidFill>
                  <a:schemeClr val="tx2"/>
                </a:solidFill>
              </a:rPr>
              <a:t>reduce downtime </a:t>
            </a:r>
            <a:r>
              <a:rPr lang="en-US" sz="2200" dirty="0">
                <a:solidFill>
                  <a:schemeClr val="tx2"/>
                </a:solidFill>
              </a:rPr>
              <a:t>and frequency of service calls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Convenient internal location allows service technicians to access the QR code while monitoring indicator lights and control board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199" y="58738"/>
            <a:ext cx="8385349" cy="741362"/>
          </a:xfrm>
        </p:spPr>
        <p:txBody>
          <a:bodyPr>
            <a:no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Enhanced Serviceability</a:t>
            </a:r>
          </a:p>
        </p:txBody>
      </p:sp>
      <p:pic>
        <p:nvPicPr>
          <p:cNvPr id="6" name="Picture 5" descr="HID-QR-Cod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612" y="1358434"/>
            <a:ext cx="2589188" cy="3431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Rounded Rectangle 6"/>
          <p:cNvSpPr/>
          <p:nvPr/>
        </p:nvSpPr>
        <p:spPr>
          <a:xfrm>
            <a:off x="6554811" y="2481838"/>
            <a:ext cx="1009650" cy="1257300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4366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91570"/>
            <a:ext cx="5521569" cy="48570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Intuitive Diagnostics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Internal LED indicator lights keep </a:t>
            </a:r>
            <a:r>
              <a:rPr lang="en-US" sz="2200" dirty="0">
                <a:solidFill>
                  <a:srgbClr val="1F497D"/>
                </a:solidFill>
              </a:rPr>
              <a:t>maintenance</a:t>
            </a:r>
            <a:r>
              <a:rPr lang="en-US" sz="2200" dirty="0">
                <a:solidFill>
                  <a:schemeClr val="tx2"/>
                </a:solidFill>
              </a:rPr>
              <a:t> staff informed of unit’s current status to </a:t>
            </a:r>
            <a:r>
              <a:rPr lang="en-US" sz="2200" b="1" dirty="0">
                <a:solidFill>
                  <a:schemeClr val="tx2"/>
                </a:solidFill>
              </a:rPr>
              <a:t>help reduce service time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Lights alert staff when descaling and sanitizing are needed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Warning lights feature a seven-segment display showing critical diagnostic readouts for easy reference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Test mode activates key components to check for potential issues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USB port allows for fast software updates</a:t>
            </a:r>
          </a:p>
          <a:p>
            <a:pPr marL="0" indent="0">
              <a:buNone/>
            </a:pPr>
            <a:endParaRPr lang="en-US" sz="1050" b="1" dirty="0">
              <a:solidFill>
                <a:srgbClr val="00B0F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199" y="58738"/>
            <a:ext cx="8334375" cy="741362"/>
          </a:xfrm>
        </p:spPr>
        <p:txBody>
          <a:bodyPr>
            <a:no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Enhanced Serviceability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0648" y="1285670"/>
            <a:ext cx="1840927" cy="3943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20401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61428"/>
            <a:ext cx="5153026" cy="48344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Smart Construction &amp; Design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Evaporator made of 100% stainless-steel for optimal heat transfer and enhanced durability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Larger sink drain opening with improved slope helps </a:t>
            </a:r>
            <a:r>
              <a:rPr lang="en-US" sz="2200" b="1" dirty="0">
                <a:solidFill>
                  <a:schemeClr val="tx2"/>
                </a:solidFill>
              </a:rPr>
              <a:t>prevent clogging</a:t>
            </a:r>
          </a:p>
          <a:p>
            <a:endParaRPr lang="en-US" sz="600" b="1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Durable stainless-steel exterior panels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ADA-compliant dispensing area  </a:t>
            </a:r>
            <a:r>
              <a:rPr lang="en-US" sz="1800" dirty="0">
                <a:solidFill>
                  <a:schemeClr val="tx2"/>
                </a:solidFill>
              </a:rPr>
              <a:t>(applicable to touch-free configurations only)</a:t>
            </a:r>
          </a:p>
          <a:p>
            <a:pPr marL="0" indent="0">
              <a:buNone/>
            </a:pPr>
            <a:endParaRPr lang="en-US" sz="1050" b="1" dirty="0">
              <a:solidFill>
                <a:srgbClr val="00B0F0"/>
              </a:solidFill>
            </a:endParaRPr>
          </a:p>
        </p:txBody>
      </p:sp>
      <p:pic>
        <p:nvPicPr>
          <p:cNvPr id="6" name="Picture 5" descr="HID312-w_leg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556" y="1149242"/>
            <a:ext cx="2647245" cy="421536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561666" y="4208262"/>
            <a:ext cx="2111023" cy="931334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Intelligent Design</a:t>
            </a:r>
            <a:endParaRPr lang="en-US" sz="37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11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kumimoji="0" lang="en-US" sz="37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Ice &amp; Water Dispensers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3250" y="1360977"/>
            <a:ext cx="8240489" cy="3903247"/>
            <a:chOff x="420447" y="1145219"/>
            <a:chExt cx="8434102" cy="3994951"/>
          </a:xfrm>
        </p:grpSpPr>
        <p:sp>
          <p:nvSpPr>
            <p:cNvPr id="17" name="Rounded Rectangle 16"/>
            <p:cNvSpPr/>
            <p:nvPr/>
          </p:nvSpPr>
          <p:spPr>
            <a:xfrm>
              <a:off x="420447" y="1145219"/>
              <a:ext cx="8434102" cy="3994951"/>
            </a:xfrm>
            <a:prstGeom prst="roundRect">
              <a:avLst>
                <a:gd name="adj" fmla="val 5298"/>
              </a:avLst>
            </a:prstGeom>
            <a:ln>
              <a:solidFill>
                <a:srgbClr val="00B0F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274320" rIns="27432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srgbClr val="5FBCE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7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srgbClr val="5FBCE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596684" y="1379724"/>
              <a:ext cx="5056055" cy="850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100" b="1" i="1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Reliable, Sanitary Operation:</a:t>
              </a:r>
              <a:b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US" sz="1750" b="1" i="1" u="none" strike="noStrike" kern="0" cap="none" spc="0" normalizeH="0" baseline="0" noProof="0" dirty="0">
                  <a:ln>
                    <a:noFill/>
                  </a:ln>
                  <a:solidFill>
                    <a:srgbClr val="00377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Touch-Free and Push-Button models now available</a:t>
              </a:r>
              <a:endParaRPr kumimoji="0" lang="en-US" sz="1750" b="0" i="1" u="none" strike="noStrike" kern="0" cap="none" spc="0" normalizeH="0" baseline="0" noProof="0" dirty="0">
                <a:ln>
                  <a:noFill/>
                </a:ln>
                <a:solidFill>
                  <a:srgbClr val="00377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596683" y="2448999"/>
              <a:ext cx="5056055" cy="224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50" b="0" i="1" u="none" strike="noStrike" kern="0" cap="none" spc="0" normalizeH="0" baseline="0" noProof="0" dirty="0">
                  <a:ln>
                    <a:noFill/>
                  </a:ln>
                  <a:solidFill>
                    <a:srgbClr val="003F8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Born out of extensive market research, Meridian™ was developed with space, production and installation in mind — combining Scotsman’s trusted reliability, intuitive cleanability and time-saving serviceability with new innovations to deliver the softest, most satisfying ice on the market.</a:t>
              </a:r>
            </a:p>
          </p:txBody>
        </p:sp>
      </p:grpSp>
      <p:pic>
        <p:nvPicPr>
          <p:cNvPr id="5" name="Picture 4" descr="A picture containing small, sitting, computer, table&#10;&#10;Description automatically generated">
            <a:extLst>
              <a:ext uri="{FF2B5EF4-FFF2-40B4-BE49-F238E27FC236}">
                <a16:creationId xmlns:a16="http://schemas.microsoft.com/office/drawing/2014/main" id="{036A9DD3-DABD-44CF-9F65-81708F8138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436" y="1447060"/>
            <a:ext cx="2742203" cy="372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78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101618"/>
            <a:ext cx="5086349" cy="483440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Quiet Operation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Unnecessary equipment noise can negatively affect the patient care or hospitality environment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Meridian’s improved condenser fan function delivers quiet operation</a:t>
            </a:r>
          </a:p>
          <a:p>
            <a:endParaRPr lang="en-US" sz="1100" u="sng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Energy Efficient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Electronic controls and a highly efficient compressor translate to reduced energy consumption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All Meridian™ models are CEE Tier 2 certified and up to 15% more energy efficient than the competition</a:t>
            </a:r>
          </a:p>
          <a:p>
            <a:pPr marL="0" indent="0">
              <a:buNone/>
            </a:pPr>
            <a:endParaRPr lang="en-US" sz="1050" b="1" dirty="0">
              <a:solidFill>
                <a:srgbClr val="00B0F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Intelligent Design</a:t>
            </a:r>
            <a:endParaRPr lang="en-US" sz="3700" b="1" dirty="0">
              <a:solidFill>
                <a:schemeClr val="tx2"/>
              </a:solidFill>
            </a:endParaRPr>
          </a:p>
        </p:txBody>
      </p:sp>
      <p:pic>
        <p:nvPicPr>
          <p:cNvPr id="6" name="Picture 5" descr="quiet-condens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1800" y="1265249"/>
            <a:ext cx="1905000" cy="2859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6" descr="energy efficient ice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1150" y="4277005"/>
            <a:ext cx="1266825" cy="119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84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061426"/>
            <a:ext cx="4604118" cy="49026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High Quality Manufacturing</a:t>
            </a:r>
          </a:p>
          <a:p>
            <a:pPr marL="0" indent="0">
              <a:buNone/>
            </a:pPr>
            <a:endParaRPr lang="en-US" sz="11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500" i="1" dirty="0">
                <a:solidFill>
                  <a:srgbClr val="1F497D"/>
                </a:solidFill>
              </a:rPr>
              <a:t>All Meridian™ units are manufactured and tested at our award-winning facility in South Carolina to ensure you get a reliable machine that works exactly like it should</a:t>
            </a:r>
            <a:r>
              <a:rPr lang="en-US" sz="1500" b="1" i="1" dirty="0">
                <a:solidFill>
                  <a:srgbClr val="1F497D"/>
                </a:solidFill>
              </a:rPr>
              <a:t> </a:t>
            </a:r>
          </a:p>
          <a:p>
            <a:pPr marL="0" indent="0">
              <a:buNone/>
            </a:pPr>
            <a:endParaRPr lang="en-US" sz="1600" b="1" dirty="0">
              <a:solidFill>
                <a:srgbClr val="1F497D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1F497D"/>
                </a:solidFill>
              </a:rPr>
              <a:t>Assembled in the USA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600" dirty="0">
              <a:solidFill>
                <a:srgbClr val="1F497D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1F497D"/>
                </a:solidFill>
              </a:rPr>
              <a:t>Award winning Fairfax, South Carolina Facility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600" dirty="0">
              <a:solidFill>
                <a:srgbClr val="1F497D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1F497D"/>
                </a:solidFill>
              </a:rPr>
              <a:t>ISO 9001:2015 accredited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600" dirty="0">
              <a:solidFill>
                <a:srgbClr val="1F497D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1F497D"/>
                </a:solidFill>
              </a:rPr>
              <a:t>100% of machines run tested before shipment</a:t>
            </a:r>
          </a:p>
        </p:txBody>
      </p:sp>
      <p:pic>
        <p:nvPicPr>
          <p:cNvPr id="10" name="Picture 2" descr="C:\Users\jbiel.SCOTSMAN-ICE\AppData\Local\Microsoft\Windows\Temporary Internet Files\Content.Outlook\K3W0CS5F\ISO 2015 Logo_0218-01 (2)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1318" y="4628439"/>
            <a:ext cx="1395957" cy="117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65201" y="800100"/>
            <a:ext cx="1582102" cy="239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T:\Share\Marketing\Marketing Communications\Commercial\Logos\Awards\Low Res\IWbestWinner3Inch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8645" y="2267902"/>
            <a:ext cx="1821304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shingo_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0294" y="3012592"/>
            <a:ext cx="1191916" cy="217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Intelligent Design</a:t>
            </a:r>
          </a:p>
        </p:txBody>
      </p:sp>
    </p:spTree>
    <p:extLst>
      <p:ext uri="{BB962C8B-B14F-4D97-AF65-F5344CB8AC3E}">
        <p14:creationId xmlns:p14="http://schemas.microsoft.com/office/powerpoint/2010/main" val="311846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6"/>
            <a:ext cx="4514295" cy="48344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Standing Behind Our Quality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600" i="1" dirty="0">
                <a:solidFill>
                  <a:schemeClr val="tx2"/>
                </a:solidFill>
              </a:rPr>
              <a:t>Scotsman provides a 3-year parts and labor warranty on all components, and 5-year parts warranty on the compressor and condenser</a:t>
            </a:r>
          </a:p>
          <a:p>
            <a:endParaRPr lang="en-US" sz="17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3-year parts and labor warranty on all components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5-y</a:t>
            </a:r>
            <a:r>
              <a:rPr lang="en-US" sz="2100" dirty="0">
                <a:solidFill>
                  <a:srgbClr val="2B5384"/>
                </a:solidFill>
              </a:rPr>
              <a:t>ear </a:t>
            </a:r>
            <a:r>
              <a:rPr lang="en-US" sz="2100" dirty="0">
                <a:solidFill>
                  <a:schemeClr val="tx2"/>
                </a:solidFill>
              </a:rPr>
              <a:t>parts warranty on compressor and condenser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Warranty valid in North, South &amp; Central America for commercial installations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Residential applications:</a:t>
            </a:r>
          </a:p>
          <a:p>
            <a:pPr lvl="1"/>
            <a:r>
              <a:rPr lang="en-US" sz="1700" dirty="0">
                <a:solidFill>
                  <a:schemeClr val="tx2"/>
                </a:solidFill>
              </a:rPr>
              <a:t>1-year parts and labor</a:t>
            </a:r>
          </a:p>
        </p:txBody>
      </p:sp>
      <p:pic>
        <p:nvPicPr>
          <p:cNvPr id="7" name="Picture 6" descr="A picture containing light&#10;&#10;Description automatically generated">
            <a:extLst>
              <a:ext uri="{FF2B5EF4-FFF2-40B4-BE49-F238E27FC236}">
                <a16:creationId xmlns:a16="http://schemas.microsoft.com/office/drawing/2014/main" id="{9300CD0F-0AA3-4FCF-B3FD-6E8318AF0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509" y="951388"/>
            <a:ext cx="2828050" cy="282805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Intelligent Design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D87E94-86D3-41FB-9FC0-76648F2C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611" y="3579519"/>
            <a:ext cx="3114675" cy="1816414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E578D6BA-8133-49DA-95B6-FD594CAF3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470" y="4332998"/>
            <a:ext cx="1005785" cy="100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58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Accessories</a:t>
            </a:r>
          </a:p>
        </p:txBody>
      </p:sp>
      <p:pic>
        <p:nvPicPr>
          <p:cNvPr id="8" name="Picture 7" descr="A picture containing indoor, refrigerator, electronics, kitchen&#10;&#10;Description automatically generated">
            <a:extLst>
              <a:ext uri="{FF2B5EF4-FFF2-40B4-BE49-F238E27FC236}">
                <a16:creationId xmlns:a16="http://schemas.microsoft.com/office/drawing/2014/main" id="{D11D0E3C-65F4-4E96-BA43-C6271BB34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061" y="1162050"/>
            <a:ext cx="1904888" cy="410097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EEEB657-90B3-410D-A13D-0737344B6F37}"/>
              </a:ext>
            </a:extLst>
          </p:cNvPr>
          <p:cNvGrpSpPr/>
          <p:nvPr/>
        </p:nvGrpSpPr>
        <p:grpSpPr>
          <a:xfrm>
            <a:off x="396162" y="1119855"/>
            <a:ext cx="6429899" cy="4591626"/>
            <a:chOff x="297978" y="1119855"/>
            <a:chExt cx="6429899" cy="4591626"/>
          </a:xfrm>
        </p:grpSpPr>
        <p:pic>
          <p:nvPicPr>
            <p:cNvPr id="12" name="Picture 11" descr="A picture containing computer&#10;&#10;Description automatically generated">
              <a:extLst>
                <a:ext uri="{FF2B5EF4-FFF2-40B4-BE49-F238E27FC236}">
                  <a16:creationId xmlns:a16="http://schemas.microsoft.com/office/drawing/2014/main" id="{C9727328-5D17-49A4-8B7A-5A849FE7D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652" y="1119855"/>
              <a:ext cx="1557053" cy="1965653"/>
            </a:xfrm>
            <a:prstGeom prst="rect">
              <a:avLst/>
            </a:prstGeom>
          </p:spPr>
        </p:pic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435FC73-B543-4593-AE96-78F6A428B5BB}"/>
                </a:ext>
              </a:extLst>
            </p:cNvPr>
            <p:cNvGrpSpPr/>
            <p:nvPr/>
          </p:nvGrpSpPr>
          <p:grpSpPr>
            <a:xfrm>
              <a:off x="297978" y="1520172"/>
              <a:ext cx="6429899" cy="4191309"/>
              <a:chOff x="1745280" y="1460364"/>
              <a:chExt cx="6429899" cy="419130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F9FEE40-4116-4C36-8D0F-0C5B49A7B815}"/>
                  </a:ext>
                </a:extLst>
              </p:cNvPr>
              <p:cNvSpPr/>
              <p:nvPr/>
            </p:nvSpPr>
            <p:spPr>
              <a:xfrm>
                <a:off x="1745280" y="3025700"/>
                <a:ext cx="2500418" cy="11233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b="1" dirty="0">
                    <a:solidFill>
                      <a:srgbClr val="00B0F0"/>
                    </a:solidFill>
                    <a:latin typeface="Calibri"/>
                  </a:rPr>
                  <a:t>KLP24A Adjustable Legs</a:t>
                </a: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35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Optional 4” adjustable legs for easy cleaning beneath unit</a:t>
                </a:r>
              </a:p>
              <a:p>
                <a:pPr marL="285750" marR="0" lvl="0" indent="-2857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endParaRPr kumimoji="0" lang="en-US" sz="200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" b="0" i="1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6504BB4-B589-4E4C-8A04-17045ECA9920}"/>
                  </a:ext>
                </a:extLst>
              </p:cNvPr>
              <p:cNvSpPr/>
              <p:nvPr/>
            </p:nvSpPr>
            <p:spPr>
              <a:xfrm>
                <a:off x="4706463" y="3020183"/>
                <a:ext cx="3468716" cy="2631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HST16 &amp; HST21 Machine Stands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35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Optional machine stands allow for freestanding configuration 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US" sz="600" i="1" dirty="0">
                  <a:solidFill>
                    <a:srgbClr val="1F497D"/>
                  </a:solidFill>
                  <a:latin typeface="Calibri"/>
                </a:endParaRPr>
              </a:p>
              <a:p>
                <a:pPr marL="285750" marR="0" lvl="0" indent="-2857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r>
                  <a:rPr lang="en-US" sz="1350" dirty="0">
                    <a:solidFill>
                      <a:srgbClr val="1F497D"/>
                    </a:solidFill>
                    <a:latin typeface="Calibri"/>
                  </a:rPr>
                  <a:t>Stainless-steel construction</a:t>
                </a:r>
              </a:p>
              <a:p>
                <a:pPr marL="285750" marR="0" lvl="0" indent="-2857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r>
                  <a:rPr kumimoji="0" 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Includes 6” adjustable legs</a:t>
                </a:r>
              </a:p>
              <a:p>
                <a:pPr marL="285750" marR="0" lvl="0" indent="-2857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" b="0" i="1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" b="0" i="1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b="1" dirty="0">
                    <a:solidFill>
                      <a:srgbClr val="1F497D"/>
                    </a:solidFill>
                    <a:latin typeface="Calibri"/>
                  </a:rPr>
                  <a:t>Models w/ Reversible Locking Door + Storage Shelf: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HST16-A (for HID312)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srgbClr val="1F497D"/>
                    </a:solidFill>
                    <a:latin typeface="Calibri"/>
                  </a:rPr>
                  <a:t>HST21-A (for HID525 &amp; HID540)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50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Basic Models: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srgbClr val="1F497D"/>
                    </a:solidFill>
                    <a:latin typeface="Calibri"/>
                  </a:rPr>
                  <a:t>HST16B-A (for HID312)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srgbClr val="1F497D"/>
                    </a:solidFill>
                    <a:latin typeface="Calibri"/>
                  </a:rPr>
                  <a:t>HST21B-1 (for HID525 &amp; HID540)</a:t>
                </a:r>
                <a:endParaRPr kumimoji="0" lang="en-US" sz="1200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B5AA0004-A3B8-42DC-BCD1-1407691708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35890" y="1460364"/>
                <a:ext cx="0" cy="368214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Picture 3" descr="A picture containing indoor, cup, counter, sitting&#10;&#10;Description automatically generated">
            <a:extLst>
              <a:ext uri="{FF2B5EF4-FFF2-40B4-BE49-F238E27FC236}">
                <a16:creationId xmlns:a16="http://schemas.microsoft.com/office/drawing/2014/main" id="{F483CCCD-CC1E-40CA-95DF-9094BCAFB2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982" y="4053583"/>
            <a:ext cx="1961744" cy="1684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B0F0"/>
            </a:solidFill>
          </a:ln>
          <a:effectLst/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79FA001-5214-425C-B2BA-A80D52B1DC81}"/>
              </a:ext>
            </a:extLst>
          </p:cNvPr>
          <p:cNvGrpSpPr/>
          <p:nvPr/>
        </p:nvGrpSpPr>
        <p:grpSpPr>
          <a:xfrm>
            <a:off x="3691139" y="1162050"/>
            <a:ext cx="2570748" cy="1917941"/>
            <a:chOff x="3794548" y="1162050"/>
            <a:chExt cx="2570748" cy="1917941"/>
          </a:xfrm>
        </p:grpSpPr>
        <p:pic>
          <p:nvPicPr>
            <p:cNvPr id="26" name="Picture 25" descr="A picture containing stove, standing, computer, table&#10;&#10;Description automatically generated">
              <a:extLst>
                <a:ext uri="{FF2B5EF4-FFF2-40B4-BE49-F238E27FC236}">
                  <a16:creationId xmlns:a16="http://schemas.microsoft.com/office/drawing/2014/main" id="{AE029C4F-5404-49E1-A02C-ACA54C5038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4548" y="1162050"/>
              <a:ext cx="1557053" cy="1917941"/>
            </a:xfrm>
            <a:prstGeom prst="rect">
              <a:avLst/>
            </a:prstGeom>
          </p:spPr>
        </p:pic>
        <p:pic>
          <p:nvPicPr>
            <p:cNvPr id="30" name="Picture 29" descr="A picture containing table, standing, refrigerator, ottoman&#10;&#10;Description automatically generated">
              <a:extLst>
                <a:ext uri="{FF2B5EF4-FFF2-40B4-BE49-F238E27FC236}">
                  <a16:creationId xmlns:a16="http://schemas.microsoft.com/office/drawing/2014/main" id="{FC6BDB46-9664-4AE7-94E4-6531D407C1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5"/>
            <a:stretch/>
          </p:blipFill>
          <p:spPr>
            <a:xfrm>
              <a:off x="4863879" y="1162050"/>
              <a:ext cx="1501417" cy="191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7124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The Best Choice </a:t>
            </a:r>
          </a:p>
        </p:txBody>
      </p:sp>
      <p:pic>
        <p:nvPicPr>
          <p:cNvPr id="4" name="Picture 3" descr="Meridian Comparison Char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971" y="1073151"/>
            <a:ext cx="6240754" cy="478445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799" y="1795026"/>
            <a:ext cx="2124075" cy="3340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795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08" r="-7939"/>
          <a:stretch/>
        </p:blipFill>
        <p:spPr bwMode="auto">
          <a:xfrm>
            <a:off x="0" y="1825625"/>
            <a:ext cx="9144000" cy="2289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9400" y="5334001"/>
            <a:ext cx="2347157" cy="607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4B667E-B5C0-4561-9AC0-52EB3ADBF6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0256" y="4897079"/>
            <a:ext cx="1189008" cy="104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9D328D-7262-4171-AA9B-8D3E2C39C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17" y="1004890"/>
            <a:ext cx="8476494" cy="512930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 </a:t>
            </a:r>
            <a:r>
              <a:rPr lang="en-US" sz="3700" b="1" i="1" dirty="0">
                <a:solidFill>
                  <a:schemeClr val="tx2"/>
                </a:solidFill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2559108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Ice &amp; Water Dispensers: </a:t>
            </a:r>
            <a:r>
              <a:rPr kumimoji="0" lang="en-US" sz="37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Overview</a:t>
            </a:r>
          </a:p>
        </p:txBody>
      </p:sp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E582BE65-323E-4612-9148-4EAE8AAE7D19}"/>
              </a:ext>
            </a:extLst>
          </p:cNvPr>
          <p:cNvSpPr/>
          <p:nvPr/>
        </p:nvSpPr>
        <p:spPr>
          <a:xfrm>
            <a:off x="457200" y="5608547"/>
            <a:ext cx="2834307" cy="235482"/>
          </a:xfrm>
          <a:prstGeom prst="roundRect">
            <a:avLst/>
          </a:prstGeom>
          <a:solidFill>
            <a:srgbClr val="0D1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777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504DDEF-E782-4D74-BBAE-FBC8E1FD7E2C}"/>
              </a:ext>
            </a:extLst>
          </p:cNvPr>
          <p:cNvSpPr/>
          <p:nvPr/>
        </p:nvSpPr>
        <p:spPr>
          <a:xfrm>
            <a:off x="457201" y="5613197"/>
            <a:ext cx="283431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1" dirty="0">
                <a:solidFill>
                  <a:schemeClr val="bg1"/>
                </a:solidFill>
              </a:rPr>
              <a:t>All models include 7.5’ power cord with NEMA 5-15P plug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B96322E-518D-48D5-97CD-86B1EE4434DE}"/>
              </a:ext>
            </a:extLst>
          </p:cNvPr>
          <p:cNvGrpSpPr/>
          <p:nvPr/>
        </p:nvGrpSpPr>
        <p:grpSpPr>
          <a:xfrm>
            <a:off x="396161" y="1189270"/>
            <a:ext cx="8462284" cy="4386276"/>
            <a:chOff x="297977" y="1189270"/>
            <a:chExt cx="8462284" cy="4386276"/>
          </a:xfrm>
        </p:grpSpPr>
        <p:pic>
          <p:nvPicPr>
            <p:cNvPr id="32" name="Picture 31" descr="A picture containing computer&#10;&#10;Description automatically generated">
              <a:extLst>
                <a:ext uri="{FF2B5EF4-FFF2-40B4-BE49-F238E27FC236}">
                  <a16:creationId xmlns:a16="http://schemas.microsoft.com/office/drawing/2014/main" id="{1DC55465-FFB4-4C0D-888F-0D7C03FA0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49997" y="1189273"/>
              <a:ext cx="1463300" cy="1965653"/>
            </a:xfrm>
            <a:prstGeom prst="rect">
              <a:avLst/>
            </a:prstGeom>
          </p:spPr>
        </p:pic>
        <p:pic>
          <p:nvPicPr>
            <p:cNvPr id="34" name="Picture 33" descr="A picture containing computer, table, stove&#10;&#10;Description automatically generated">
              <a:extLst>
                <a:ext uri="{FF2B5EF4-FFF2-40B4-BE49-F238E27FC236}">
                  <a16:creationId xmlns:a16="http://schemas.microsoft.com/office/drawing/2014/main" id="{A887EE71-9BC6-455E-8E86-BE8DAD08D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4503" y="1189270"/>
              <a:ext cx="1382473" cy="1965654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97410E9-3B26-4D94-9CA5-F5A1F6CCF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4932" y="2883324"/>
              <a:ext cx="543206" cy="54320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7B3255B-DBC9-46F0-97EA-ECBD9CA74F23}"/>
                </a:ext>
              </a:extLst>
            </p:cNvPr>
            <p:cNvGrpSpPr/>
            <p:nvPr/>
          </p:nvGrpSpPr>
          <p:grpSpPr>
            <a:xfrm>
              <a:off x="297977" y="1520172"/>
              <a:ext cx="8462284" cy="4055374"/>
              <a:chOff x="1812837" y="1403214"/>
              <a:chExt cx="8462284" cy="4055374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A47A33CB-E8FF-4DEA-8788-3EFE2D3A722B}"/>
                  </a:ext>
                </a:extLst>
              </p:cNvPr>
              <p:cNvGrpSpPr/>
              <p:nvPr/>
            </p:nvGrpSpPr>
            <p:grpSpPr>
              <a:xfrm>
                <a:off x="1812837" y="1403214"/>
                <a:ext cx="8462284" cy="4055374"/>
                <a:chOff x="1745279" y="1460364"/>
                <a:chExt cx="8462284" cy="4055374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6BA4B8C8-3721-48A0-BB38-E36B459710E1}"/>
                    </a:ext>
                  </a:extLst>
                </p:cNvPr>
                <p:cNvSpPr/>
                <p:nvPr/>
              </p:nvSpPr>
              <p:spPr>
                <a:xfrm>
                  <a:off x="1745279" y="3025700"/>
                  <a:ext cx="2618007" cy="248529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F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HID312</a:t>
                  </a:r>
                </a:p>
                <a:p>
                  <a:pPr marL="285750" marR="0" lvl="0" indent="-28575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r>
                    <a: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Air cooled only</a:t>
                  </a:r>
                </a:p>
                <a:p>
                  <a:pPr marL="285750" marR="0" lvl="0" indent="-28575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r>
                    <a: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50 and 60 Hz options</a:t>
                  </a:r>
                </a:p>
                <a:p>
                  <a:pPr marL="285750" marR="0" lvl="0" indent="-28575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anose="05000000000000000000" pitchFamily="2" charset="2"/>
                    <a:buChar char="ü"/>
                    <a:tabLst/>
                    <a:defRPr/>
                  </a:pPr>
                  <a:endParaRPr kumimoji="0" lang="en-US" sz="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100" i="1" dirty="0">
                      <a:solidFill>
                        <a:srgbClr val="1F497D"/>
                      </a:solidFill>
                      <a:latin typeface="Calibri"/>
                    </a:rPr>
                    <a:t>Push-button dispensing option available</a:t>
                  </a:r>
                  <a:endParaRPr kumimoji="0" lang="en-US" sz="11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Wall-mounted unit available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Capacity: </a:t>
                  </a:r>
                  <a:r>
                    <a:rPr lang="en-US" sz="1400" b="1" dirty="0">
                      <a:solidFill>
                        <a:srgbClr val="1F497D"/>
                      </a:solidFill>
                      <a:latin typeface="Calibri"/>
                    </a:rPr>
                    <a:t>225</a:t>
                  </a: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@ 90</a:t>
                  </a: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°</a:t>
                  </a: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/70</a:t>
                  </a: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°</a:t>
                  </a:r>
                  <a:endPara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>
                      <a:tab pos="857250" algn="l"/>
                      <a:tab pos="914400" algn="l"/>
                    </a:tabLst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                </a:t>
                  </a:r>
                  <a:r>
                    <a:rPr kumimoji="0" lang="en-US" sz="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             </a:t>
                  </a:r>
                  <a:r>
                    <a:rPr lang="en-US" sz="1400" b="1" dirty="0">
                      <a:solidFill>
                        <a:srgbClr val="1F497D"/>
                      </a:solidFill>
                      <a:latin typeface="Calibri"/>
                    </a:rPr>
                    <a:t>260</a:t>
                  </a: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@ 70</a:t>
                  </a: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°</a:t>
                  </a: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/50</a:t>
                  </a: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°</a:t>
                  </a:r>
                  <a:endPara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Storage: </a:t>
                  </a:r>
                  <a:r>
                    <a:rPr lang="en-US" sz="1400" b="1" dirty="0">
                      <a:solidFill>
                        <a:srgbClr val="1F497D"/>
                      </a:solidFill>
                      <a:latin typeface="Calibri"/>
                    </a:rPr>
                    <a:t>12</a:t>
                  </a: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lb.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  <a:latin typeface="Calibri"/>
                    </a:rPr>
                    <a:t>16.3</a:t>
                  </a: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”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</a:t>
                  </a: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x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</a:t>
                  </a: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24.4”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</a:t>
                  </a: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x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</a:t>
                  </a: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35”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Optional 4” leg kit available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D4B45031-D517-4E59-8318-8CF9C094F9DE}"/>
                    </a:ext>
                  </a:extLst>
                </p:cNvPr>
                <p:cNvGrpSpPr/>
                <p:nvPr/>
              </p:nvGrpSpPr>
              <p:grpSpPr>
                <a:xfrm>
                  <a:off x="4706464" y="1465108"/>
                  <a:ext cx="5501099" cy="4050630"/>
                  <a:chOff x="3185515" y="1500355"/>
                  <a:chExt cx="5836744" cy="4297779"/>
                </a:xfrm>
              </p:grpSpPr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ADF069A2-BA92-4D76-BF4D-CA1EDCE219FE}"/>
                      </a:ext>
                    </a:extLst>
                  </p:cNvPr>
                  <p:cNvSpPr/>
                  <p:nvPr/>
                </p:nvSpPr>
                <p:spPr>
                  <a:xfrm>
                    <a:off x="3185515" y="3150313"/>
                    <a:ext cx="2686761" cy="234303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HID525</a:t>
                    </a: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F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285750" marR="0" lvl="0" indent="-28575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anose="05000000000000000000" pitchFamily="2" charset="2"/>
                      <a:buChar char="ü"/>
                      <a:tabLst/>
                      <a:defRPr/>
                    </a:pPr>
                    <a:r>
                      <a:rPr kumimoji="0" lang="en-US" sz="13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Air and water cooled </a:t>
                    </a:r>
                  </a:p>
                  <a:p>
                    <a:pPr marL="285750" marR="0" lvl="0" indent="-28575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anose="05000000000000000000" pitchFamily="2" charset="2"/>
                      <a:buChar char="ü"/>
                      <a:tabLst/>
                      <a:defRPr/>
                    </a:pPr>
                    <a:r>
                      <a:rPr lang="en-US" sz="1350" dirty="0">
                        <a:solidFill>
                          <a:srgbClr val="1F497D"/>
                        </a:solidFill>
                        <a:latin typeface="Calibri"/>
                      </a:rPr>
                      <a:t>50 and </a:t>
                    </a:r>
                    <a:r>
                      <a:rPr kumimoji="0" lang="en-US" sz="13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60 Hz options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1100" i="1" dirty="0">
                        <a:solidFill>
                          <a:srgbClr val="1F497D"/>
                        </a:solidFill>
                        <a:latin typeface="Calibri"/>
                      </a:rPr>
                      <a:t>Push-button dispensing option available</a:t>
                    </a:r>
                    <a:endParaRPr kumimoji="0" lang="en-US" sz="11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Wall-mounted unit available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Capacity: </a:t>
                    </a:r>
                    <a:r>
                      <a:rPr lang="en-US" sz="1400" b="1" dirty="0">
                        <a:solidFill>
                          <a:srgbClr val="1F497D"/>
                        </a:solidFill>
                        <a:latin typeface="Calibri"/>
                      </a:rPr>
                      <a:t>365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@ 90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/70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endPara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509588" algn="l"/>
                      </a:tabLst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                </a:t>
                    </a:r>
                    <a:r>
                      <a:rPr kumimoji="0" lang="en-US" sz="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           </a:t>
                    </a:r>
                    <a:r>
                      <a:rPr lang="en-US" sz="1400" b="1" dirty="0">
                        <a:solidFill>
                          <a:srgbClr val="1F497D"/>
                        </a:solidFill>
                        <a:latin typeface="Calibri"/>
                      </a:rPr>
                      <a:t>500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@ 70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/50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endPara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Storage: </a:t>
                    </a:r>
                    <a:r>
                      <a:rPr lang="en-US" sz="1400" b="1" dirty="0">
                        <a:solidFill>
                          <a:srgbClr val="1F497D"/>
                        </a:solidFill>
                        <a:latin typeface="Calibri"/>
                      </a:rPr>
                      <a:t>25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lb.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Dimensions: </a:t>
                    </a:r>
                    <a:r>
                      <a:rPr lang="en-US" sz="1200" dirty="0">
                        <a:solidFill>
                          <a:srgbClr val="1F497D"/>
                        </a:solidFill>
                        <a:latin typeface="Calibri"/>
                      </a:rPr>
                      <a:t>21.3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”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x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24.4”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x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35”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Optional 4” leg kit available</a:t>
                    </a:r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D4540BC1-D201-433C-B474-C395A79612F6}"/>
                      </a:ext>
                    </a:extLst>
                  </p:cNvPr>
                  <p:cNvSpPr/>
                  <p:nvPr/>
                </p:nvSpPr>
                <p:spPr>
                  <a:xfrm>
                    <a:off x="6335505" y="3161198"/>
                    <a:ext cx="2686754" cy="263693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HID540</a:t>
                    </a:r>
                  </a:p>
                  <a:p>
                    <a:pPr marL="285750" marR="0" lvl="0" indent="-28575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anose="05000000000000000000" pitchFamily="2" charset="2"/>
                      <a:buChar char="ü"/>
                      <a:tabLst/>
                      <a:defRPr/>
                    </a:pPr>
                    <a:r>
                      <a:rPr kumimoji="0" lang="en-US" sz="13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Air and water cooled </a:t>
                    </a:r>
                  </a:p>
                  <a:p>
                    <a:pPr marL="285750" marR="0" lvl="0" indent="-28575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anose="05000000000000000000" pitchFamily="2" charset="2"/>
                      <a:buChar char="ü"/>
                      <a:tabLst/>
                      <a:defRPr/>
                    </a:pPr>
                    <a:r>
                      <a:rPr kumimoji="0" lang="en-US" sz="13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60 Hz only</a:t>
                    </a:r>
                  </a:p>
                  <a:p>
                    <a:pPr marL="285750" marR="0" lvl="0" indent="-28575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anose="05000000000000000000" pitchFamily="2" charset="2"/>
                      <a:buChar char="ü"/>
                      <a:tabLst/>
                      <a:defRPr/>
                    </a:pPr>
                    <a:endParaRPr kumimoji="0" lang="en-US" sz="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1100" i="1" dirty="0">
                        <a:solidFill>
                          <a:srgbClr val="1F497D"/>
                        </a:solidFill>
                        <a:latin typeface="Calibri"/>
                      </a:rPr>
                      <a:t>Push-button dispensing option available</a:t>
                    </a:r>
                    <a:endParaRPr kumimoji="0" lang="en-US" sz="11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Wall-mounted unit available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Capacity: 365 @ 90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/70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endPara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>
                        <a:tab pos="857250" algn="l"/>
                        <a:tab pos="914400" algn="l"/>
                      </a:tabLst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                </a:t>
                    </a:r>
                    <a:r>
                      <a:rPr kumimoji="0" lang="en-US" sz="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             </a:t>
                    </a:r>
                    <a:r>
                      <a:rPr lang="en-US" sz="1400" b="1" dirty="0">
                        <a:solidFill>
                          <a:srgbClr val="1F497D"/>
                        </a:solidFill>
                        <a:latin typeface="Calibri"/>
                      </a:rPr>
                      <a:t>500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@ 70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/50</a:t>
                    </a: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°</a:t>
                    </a:r>
                    <a:endParaRPr kumimoji="0" lang="en-US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Storage: </a:t>
                    </a:r>
                    <a:r>
                      <a:rPr lang="en-US" sz="1400" b="1" dirty="0">
                        <a:solidFill>
                          <a:srgbClr val="1F497D"/>
                        </a:solidFill>
                        <a:latin typeface="Calibri"/>
                      </a:rPr>
                      <a:t>40</a:t>
                    </a: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lb.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Dimensions: </a:t>
                    </a:r>
                    <a:r>
                      <a:rPr lang="en-US" sz="1200" dirty="0">
                        <a:solidFill>
                          <a:srgbClr val="1F497D"/>
                        </a:solidFill>
                        <a:latin typeface="Calibri"/>
                      </a:rPr>
                      <a:t>21.3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”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x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24.4”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x</a:t>
                    </a:r>
                    <a:r>
                      <a: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</a:t>
                    </a:r>
                    <a:r>
                      <a:rPr lang="en-US" sz="1200" dirty="0">
                        <a:solidFill>
                          <a:srgbClr val="1F497D"/>
                        </a:solidFill>
                        <a:latin typeface="Calibri"/>
                      </a:rPr>
                      <a:t>41</a:t>
                    </a: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”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Optional 4” leg kit available</a:t>
                    </a:r>
                  </a:p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F497D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id="{D4B839B8-812F-4482-ABA9-2539CF3259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85366" y="1500355"/>
                    <a:ext cx="0" cy="3901775"/>
                  </a:xfrm>
                  <a:prstGeom prst="line">
                    <a:avLst/>
                  </a:prstGeom>
                  <a:ln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70DB316E-E70D-41A2-AF3E-B5DB63ABE8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76082" y="1460364"/>
                  <a:ext cx="0" cy="3682143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A4B849D-9AA6-4584-AC9D-BD76E47D66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28157" y="2766366"/>
                <a:ext cx="543206" cy="543206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B3135FB5-D3F6-4C57-95DA-08D4FA0D80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21310" y="2766363"/>
                <a:ext cx="543206" cy="543206"/>
              </a:xfrm>
              <a:prstGeom prst="rect">
                <a:avLst/>
              </a:prstGeom>
            </p:spPr>
          </p:pic>
        </p:grpSp>
        <p:pic>
          <p:nvPicPr>
            <p:cNvPr id="30" name="Picture 29" descr="A picture containing small, sitting, computer, table&#10;&#10;Description automatically generated">
              <a:extLst>
                <a:ext uri="{FF2B5EF4-FFF2-40B4-BE49-F238E27FC236}">
                  <a16:creationId xmlns:a16="http://schemas.microsoft.com/office/drawing/2014/main" id="{BC93083C-2AAF-4A87-8F6D-BBD1BCE37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293" y="1189271"/>
              <a:ext cx="1369793" cy="19656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406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6"/>
            <a:ext cx="4365625" cy="483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Touch-Free Technology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Touch-free, infrared dispensing  of ice and water eliminates the need to physically touch the dispenser for </a:t>
            </a:r>
            <a:r>
              <a:rPr lang="en-US" sz="2200" b="1" dirty="0">
                <a:solidFill>
                  <a:schemeClr val="tx2"/>
                </a:solidFill>
              </a:rPr>
              <a:t>more sanitary operation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Scotsman’s infrared design was an industry first, eliminating levers and buttons while minimizing the possibility of cross-contamination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NSF-compliant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Touch-Free Dispensing</a:t>
            </a:r>
            <a:endParaRPr lang="en-US" sz="3700" dirty="0">
              <a:solidFill>
                <a:schemeClr val="tx2"/>
              </a:solidFill>
            </a:endParaRPr>
          </a:p>
        </p:txBody>
      </p:sp>
      <p:pic>
        <p:nvPicPr>
          <p:cNvPr id="6" name="Picture 5" descr="HID540-w_Leg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7650" y="1244325"/>
            <a:ext cx="3359150" cy="4108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8075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Push-Button Option</a:t>
            </a:r>
            <a:endParaRPr lang="en-US" sz="3700" dirty="0">
              <a:solidFill>
                <a:schemeClr val="tx2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E077D9-3F43-4F46-A431-71868A163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09" y="3263176"/>
            <a:ext cx="4075041" cy="2607915"/>
          </a:xfrm>
          <a:prstGeom prst="rect">
            <a:avLst/>
          </a:prstGeom>
        </p:spPr>
      </p:pic>
      <p:pic>
        <p:nvPicPr>
          <p:cNvPr id="5" name="Picture 4" descr="A picture containing table, sitting, computer, refrigerator&#10;&#10;Description automatically generated">
            <a:extLst>
              <a:ext uri="{FF2B5EF4-FFF2-40B4-BE49-F238E27FC236}">
                <a16:creationId xmlns:a16="http://schemas.microsoft.com/office/drawing/2014/main" id="{5CF175E8-9A05-4DB9-95E8-EE5BDE538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8091" y="1089648"/>
            <a:ext cx="2848709" cy="434705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323C3AB-6DDD-4937-ACF4-2FA7B80129F4}"/>
              </a:ext>
            </a:extLst>
          </p:cNvPr>
          <p:cNvSpPr txBox="1">
            <a:spLocks/>
          </p:cNvSpPr>
          <p:nvPr/>
        </p:nvSpPr>
        <p:spPr>
          <a:xfrm>
            <a:off x="457200" y="1061426"/>
            <a:ext cx="4949687" cy="4834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>
                <a:solidFill>
                  <a:srgbClr val="00B0F0"/>
                </a:solidFill>
              </a:rPr>
              <a:t>Choice of Dispensing Method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Push-Button Models Available: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HID312AB-1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HID525AB-1, HID525WB-1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HID540AB-1, HID540WB-1</a:t>
            </a:r>
          </a:p>
        </p:txBody>
      </p:sp>
    </p:spTree>
    <p:extLst>
      <p:ext uri="{BB962C8B-B14F-4D97-AF65-F5344CB8AC3E}">
        <p14:creationId xmlns:p14="http://schemas.microsoft.com/office/powerpoint/2010/main" val="257958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food, milk&#10;&#10;Description automatically generated">
            <a:extLst>
              <a:ext uri="{FF2B5EF4-FFF2-40B4-BE49-F238E27FC236}">
                <a16:creationId xmlns:a16="http://schemas.microsoft.com/office/drawing/2014/main" id="{45BCDF3C-C8DD-4601-81AA-B2C1572CA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513" y="1162473"/>
            <a:ext cx="3199847" cy="392443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1427"/>
            <a:ext cx="5337313" cy="321761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SmoothStream™ Water Dispensing</a:t>
            </a:r>
          </a:p>
          <a:p>
            <a:pPr marL="0" indent="0">
              <a:buNone/>
            </a:pPr>
            <a:endParaRPr lang="en-US" sz="400" b="1" dirty="0">
              <a:solidFill>
                <a:srgbClr val="00B0F0"/>
              </a:solidFill>
            </a:endParaRPr>
          </a:p>
          <a:p>
            <a:r>
              <a:rPr lang="en-US" sz="2300" b="1" dirty="0">
                <a:solidFill>
                  <a:schemeClr val="tx2"/>
                </a:solidFill>
              </a:rPr>
              <a:t>Reduces splashing </a:t>
            </a:r>
            <a:r>
              <a:rPr lang="en-US" sz="2300" dirty="0">
                <a:solidFill>
                  <a:schemeClr val="tx2"/>
                </a:solidFill>
              </a:rPr>
              <a:t>to keep the machine  and surrounding areas clean</a:t>
            </a:r>
          </a:p>
          <a:p>
            <a:endParaRPr lang="en-US" sz="500" dirty="0">
              <a:solidFill>
                <a:schemeClr val="tx2"/>
              </a:solidFill>
            </a:endParaRPr>
          </a:p>
          <a:p>
            <a:r>
              <a:rPr lang="en-US" sz="2300" dirty="0">
                <a:solidFill>
                  <a:schemeClr val="tx2"/>
                </a:solidFill>
              </a:rPr>
              <a:t>Produces a </a:t>
            </a:r>
            <a:r>
              <a:rPr lang="en-US" sz="2300" b="1" dirty="0">
                <a:solidFill>
                  <a:schemeClr val="tx2"/>
                </a:solidFill>
              </a:rPr>
              <a:t>fast-filling</a:t>
            </a:r>
            <a:r>
              <a:rPr lang="en-US" sz="2300" dirty="0">
                <a:solidFill>
                  <a:schemeClr val="tx2"/>
                </a:solidFill>
              </a:rPr>
              <a:t>, consistent stream</a:t>
            </a:r>
          </a:p>
          <a:p>
            <a:endParaRPr lang="en-US" sz="500" dirty="0">
              <a:solidFill>
                <a:schemeClr val="tx2"/>
              </a:solidFill>
            </a:endParaRPr>
          </a:p>
          <a:p>
            <a:r>
              <a:rPr lang="en-US" sz="2300" dirty="0">
                <a:solidFill>
                  <a:schemeClr val="tx2"/>
                </a:solidFill>
              </a:rPr>
              <a:t>SmoothStream™ technology is now standard on all new units</a:t>
            </a:r>
          </a:p>
          <a:p>
            <a:pPr lvl="1"/>
            <a:r>
              <a:rPr lang="en-US" sz="1900" dirty="0">
                <a:solidFill>
                  <a:schemeClr val="tx2"/>
                </a:solidFill>
              </a:rPr>
              <a:t>Kit available to convert existing units</a:t>
            </a:r>
          </a:p>
          <a:p>
            <a:endParaRPr lang="en-US" sz="800" u="sng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SmoothStream</a:t>
            </a:r>
            <a:r>
              <a:rPr lang="en-US" sz="3700" b="1" i="1" spc="-150" dirty="0">
                <a:solidFill>
                  <a:schemeClr val="tx2"/>
                </a:solidFill>
              </a:rPr>
              <a:t>™</a:t>
            </a:r>
            <a:r>
              <a:rPr lang="en-US" sz="3700" b="1" i="1" dirty="0">
                <a:solidFill>
                  <a:schemeClr val="tx2"/>
                </a:solidFill>
              </a:rPr>
              <a:t>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C903785-84DF-4DFF-AC2B-AE1D78BE51D5}"/>
              </a:ext>
            </a:extLst>
          </p:cNvPr>
          <p:cNvGrpSpPr/>
          <p:nvPr/>
        </p:nvGrpSpPr>
        <p:grpSpPr>
          <a:xfrm>
            <a:off x="1537419" y="4111296"/>
            <a:ext cx="3176873" cy="1793451"/>
            <a:chOff x="1596427" y="4111108"/>
            <a:chExt cx="3176873" cy="1793451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647186E-803C-4AA9-909F-2FDFCB3AB9AB}"/>
                </a:ext>
              </a:extLst>
            </p:cNvPr>
            <p:cNvGrpSpPr/>
            <p:nvPr/>
          </p:nvGrpSpPr>
          <p:grpSpPr>
            <a:xfrm>
              <a:off x="1596427" y="4111296"/>
              <a:ext cx="3176873" cy="1793263"/>
              <a:chOff x="1596427" y="4153711"/>
              <a:chExt cx="3176873" cy="179326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04C9F434-E8CF-419C-9756-C6FC378466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96427" y="4153711"/>
                <a:ext cx="3176873" cy="178699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solidFill>
                  <a:schemeClr val="bg1"/>
                </a:solidFill>
              </a:ln>
              <a:effectLst/>
            </p:spPr>
          </p:pic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B9282C-D2E8-41A9-8D1C-BE7F3F725D11}"/>
                  </a:ext>
                </a:extLst>
              </p:cNvPr>
              <p:cNvSpPr/>
              <p:nvPr/>
            </p:nvSpPr>
            <p:spPr>
              <a:xfrm>
                <a:off x="1596427" y="5646398"/>
                <a:ext cx="3176873" cy="294115"/>
              </a:xfrm>
              <a:prstGeom prst="roundRect">
                <a:avLst>
                  <a:gd name="adj" fmla="val 50000"/>
                </a:avLst>
              </a:prstGeom>
              <a:solidFill>
                <a:srgbClr val="001E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A8D10C3-D79D-462B-8785-2407D47EDCD8}"/>
                  </a:ext>
                </a:extLst>
              </p:cNvPr>
              <p:cNvSpPr/>
              <p:nvPr/>
            </p:nvSpPr>
            <p:spPr>
              <a:xfrm>
                <a:off x="1596427" y="5646398"/>
                <a:ext cx="3176873" cy="147057"/>
              </a:xfrm>
              <a:prstGeom prst="rect">
                <a:avLst/>
              </a:prstGeom>
              <a:solidFill>
                <a:srgbClr val="001E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5EC32BF2-4889-4697-8EC7-A31D09AAC5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25000"/>
                        </a14:imgEffect>
                      </a14:imgLayer>
                    </a14:imgProps>
                  </a:ext>
                </a:extLst>
              </a:blip>
              <a:srcRect l="-333"/>
              <a:stretch/>
            </p:blipFill>
            <p:spPr>
              <a:xfrm>
                <a:off x="1851315" y="5690677"/>
                <a:ext cx="1070620" cy="179538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33BF892-93FE-45D7-9919-168D41638E2C}"/>
                  </a:ext>
                </a:extLst>
              </p:cNvPr>
              <p:cNvSpPr txBox="1"/>
              <p:nvPr/>
            </p:nvSpPr>
            <p:spPr>
              <a:xfrm>
                <a:off x="3334460" y="5623809"/>
                <a:ext cx="128493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i="1" dirty="0">
                    <a:solidFill>
                      <a:srgbClr val="FFFFFF"/>
                    </a:solidFill>
                    <a:latin typeface="+mj-lt"/>
                  </a:rPr>
                  <a:t>OTHERS</a:t>
                </a:r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8589801-2882-4F7A-8DB1-E51FE6AE3B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76834" t="1" r="3832" b="74534"/>
            <a:stretch/>
          </p:blipFill>
          <p:spPr>
            <a:xfrm rot="5400000">
              <a:off x="2838735" y="5711841"/>
              <a:ext cx="206314" cy="45719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1A0793E-28E8-4686-BF2C-D23FE4011DF4}"/>
                </a:ext>
              </a:extLst>
            </p:cNvPr>
            <p:cNvCxnSpPr>
              <a:stCxn id="11" idx="0"/>
              <a:endCxn id="20" idx="2"/>
            </p:cNvCxnSpPr>
            <p:nvPr/>
          </p:nvCxnSpPr>
          <p:spPr>
            <a:xfrm>
              <a:off x="3184864" y="4111296"/>
              <a:ext cx="0" cy="1786802"/>
            </a:xfrm>
            <a:prstGeom prst="line">
              <a:avLst/>
            </a:prstGeom>
            <a:ln w="825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9784B7F-F2EB-4878-AEDD-2226B4E2FFD5}"/>
                </a:ext>
              </a:extLst>
            </p:cNvPr>
            <p:cNvSpPr/>
            <p:nvPr/>
          </p:nvSpPr>
          <p:spPr>
            <a:xfrm>
              <a:off x="1596427" y="4111108"/>
              <a:ext cx="3176873" cy="1786802"/>
            </a:xfrm>
            <a:prstGeom prst="roundRect">
              <a:avLst>
                <a:gd name="adj" fmla="val 8844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298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061426"/>
            <a:ext cx="5219700" cy="48344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Reliable Dispensing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r>
              <a:rPr lang="en-US" sz="2300" dirty="0">
                <a:solidFill>
                  <a:schemeClr val="tx2"/>
                </a:solidFill>
              </a:rPr>
              <a:t>Touch-free infrared sensors feature best-in-class technology to intuitively sense the start and duration of dispensing</a:t>
            </a:r>
          </a:p>
          <a:p>
            <a:endParaRPr lang="en-US" sz="900" dirty="0">
              <a:solidFill>
                <a:schemeClr val="tx2"/>
              </a:solidFill>
            </a:endParaRPr>
          </a:p>
          <a:p>
            <a:r>
              <a:rPr lang="en-US" sz="2300" b="1" dirty="0">
                <a:solidFill>
                  <a:schemeClr val="tx2"/>
                </a:solidFill>
              </a:rPr>
              <a:t>11” enlarged dispensing envelope</a:t>
            </a:r>
            <a:r>
              <a:rPr lang="en-US" sz="2300" dirty="0">
                <a:solidFill>
                  <a:schemeClr val="tx2"/>
                </a:solidFill>
              </a:rPr>
              <a:t> and offset placement of spouts optimizes space from spout to sink, easily accommodating a variety of container shapes and sizes — from small cups to large pitchers</a:t>
            </a:r>
          </a:p>
          <a:p>
            <a:endParaRPr lang="en-US" sz="900" dirty="0">
              <a:solidFill>
                <a:schemeClr val="tx2"/>
              </a:solidFill>
            </a:endParaRPr>
          </a:p>
          <a:p>
            <a:r>
              <a:rPr lang="en-US" sz="2300" dirty="0">
                <a:solidFill>
                  <a:schemeClr val="tx2"/>
                </a:solidFill>
              </a:rPr>
              <a:t>Scotsman’s exclusive </a:t>
            </a:r>
            <a:r>
              <a:rPr lang="en-US" sz="2300" b="1" dirty="0">
                <a:solidFill>
                  <a:schemeClr val="tx2"/>
                </a:solidFill>
              </a:rPr>
              <a:t>H² Nugget optimizes dispensability</a:t>
            </a:r>
            <a:r>
              <a:rPr lang="en-US" sz="2300" dirty="0">
                <a:solidFill>
                  <a:schemeClr val="tx2"/>
                </a:solidFill>
              </a:rPr>
              <a:t> while providing the softest, most chewable ice form available</a:t>
            </a:r>
          </a:p>
          <a:p>
            <a:endParaRPr lang="en-US" sz="800" u="sng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Superior Reliability</a:t>
            </a:r>
            <a:endParaRPr lang="en-US" sz="3700" b="1" dirty="0">
              <a:solidFill>
                <a:schemeClr val="tx2"/>
              </a:solidFill>
            </a:endParaRPr>
          </a:p>
        </p:txBody>
      </p:sp>
      <p:pic>
        <p:nvPicPr>
          <p:cNvPr id="9" name="Picture 8" descr="HID540-w_Leg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5225" y="1174751"/>
            <a:ext cx="2482850" cy="3662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" name="Rounded Rectangle 9"/>
          <p:cNvSpPr/>
          <p:nvPr/>
        </p:nvSpPr>
        <p:spPr>
          <a:xfrm>
            <a:off x="6492875" y="1653937"/>
            <a:ext cx="1057030" cy="1781413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098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61426"/>
            <a:ext cx="5038077" cy="483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Maintenance-Free Bearing</a:t>
            </a: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The Problem: </a:t>
            </a:r>
            <a:r>
              <a:rPr lang="en-US" sz="1800" i="1" dirty="0">
                <a:solidFill>
                  <a:schemeClr val="tx2"/>
                </a:solidFill>
              </a:rPr>
              <a:t>Components used to create compressed ice require maintenance for routine checks, specifically with wearable parts like  bearings or bushings</a:t>
            </a:r>
          </a:p>
          <a:p>
            <a:pPr marL="0" indent="0">
              <a:buNone/>
            </a:pPr>
            <a:endParaRPr lang="en-US" sz="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Innovation: </a:t>
            </a:r>
            <a:r>
              <a:rPr lang="en-US" sz="1900" dirty="0">
                <a:solidFill>
                  <a:schemeClr val="tx2"/>
                </a:solidFill>
              </a:rPr>
              <a:t>All Meridian™ models feature proprietary, maintenance-free bearings,          fully sealed with a high-tech polymer                that lubricates and eliminates the                     need for greasing</a:t>
            </a:r>
            <a:endParaRPr lang="en-US" sz="1600" i="1" dirty="0">
              <a:solidFill>
                <a:schemeClr val="tx2"/>
              </a:solidFill>
            </a:endParaRPr>
          </a:p>
          <a:p>
            <a:r>
              <a:rPr lang="en-US" sz="1650" dirty="0">
                <a:solidFill>
                  <a:schemeClr val="tx2"/>
                </a:solidFill>
              </a:rPr>
              <a:t>Scotsman’s exclusive technology has                                            </a:t>
            </a:r>
            <a:r>
              <a:rPr lang="en-US" sz="1650" b="1" dirty="0">
                <a:solidFill>
                  <a:schemeClr val="tx2"/>
                </a:solidFill>
              </a:rPr>
              <a:t>no wearable parts or grease</a:t>
            </a:r>
            <a:r>
              <a:rPr lang="en-US" sz="1650" dirty="0">
                <a:solidFill>
                  <a:schemeClr val="tx2"/>
                </a:solidFill>
              </a:rPr>
              <a:t>, which                  </a:t>
            </a:r>
            <a:r>
              <a:rPr lang="en-US" sz="1650" u="sng" dirty="0">
                <a:solidFill>
                  <a:schemeClr val="tx2"/>
                </a:solidFill>
              </a:rPr>
              <a:t>reduces preventative maintenance</a:t>
            </a:r>
            <a:r>
              <a:rPr lang="en-US" sz="1650" dirty="0">
                <a:solidFill>
                  <a:schemeClr val="tx2"/>
                </a:solidFill>
              </a:rPr>
              <a:t>                          </a:t>
            </a:r>
            <a:r>
              <a:rPr lang="en-US" sz="1650" u="sng" dirty="0">
                <a:solidFill>
                  <a:schemeClr val="tx2"/>
                </a:solidFill>
              </a:rPr>
              <a:t> and ensures long-lasting performance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700" dirty="0">
                <a:solidFill>
                  <a:schemeClr val="tx2"/>
                </a:solidFill>
              </a:rPr>
              <a:t>Meridia</a:t>
            </a:r>
            <a:r>
              <a:rPr lang="en-US" sz="3700" spc="-150" dirty="0">
                <a:solidFill>
                  <a:schemeClr val="tx2"/>
                </a:solidFill>
              </a:rPr>
              <a:t>n™ </a:t>
            </a:r>
            <a:r>
              <a:rPr lang="en-US" sz="3700" dirty="0">
                <a:solidFill>
                  <a:schemeClr val="tx2"/>
                </a:solidFill>
              </a:rPr>
              <a:t>Series: </a:t>
            </a:r>
            <a:r>
              <a:rPr lang="en-US" sz="3700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4" name="Picture 3" descr="A picture containing device&#10;&#10;Description automatically generated">
            <a:extLst>
              <a:ext uri="{FF2B5EF4-FFF2-40B4-BE49-F238E27FC236}">
                <a16:creationId xmlns:a16="http://schemas.microsoft.com/office/drawing/2014/main" id="{D89921F3-C3F7-4261-B00A-C1522DECF3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6599" y="938585"/>
            <a:ext cx="3182474" cy="3638017"/>
          </a:xfrm>
          <a:prstGeom prst="rect">
            <a:avLst/>
          </a:prstGeom>
        </p:spPr>
      </p:pic>
      <p:sp>
        <p:nvSpPr>
          <p:cNvPr id="10" name="Rounded Rectangle 37">
            <a:extLst>
              <a:ext uri="{FF2B5EF4-FFF2-40B4-BE49-F238E27FC236}">
                <a16:creationId xmlns:a16="http://schemas.microsoft.com/office/drawing/2014/main" id="{2745A620-45D7-4C26-93B8-698EA49F6903}"/>
              </a:ext>
            </a:extLst>
          </p:cNvPr>
          <p:cNvSpPr/>
          <p:nvPr/>
        </p:nvSpPr>
        <p:spPr>
          <a:xfrm>
            <a:off x="5962650" y="4318927"/>
            <a:ext cx="2846341" cy="10224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3194BB2D-08C3-4A3E-849D-7739B2290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107" t="12835" r="18311" b="2156"/>
          <a:stretch/>
        </p:blipFill>
        <p:spPr>
          <a:xfrm>
            <a:off x="4333875" y="3888307"/>
            <a:ext cx="1889537" cy="1883664"/>
          </a:xfrm>
          <a:prstGeom prst="ellipse">
            <a:avLst/>
          </a:prstGeom>
          <a:ln w="57150" cap="rnd">
            <a:solidFill>
              <a:schemeClr val="accent2"/>
            </a:solidFill>
          </a:ln>
          <a:effectLst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6E2ADAF-EA2D-4E99-9764-41393A87AC79}"/>
              </a:ext>
            </a:extLst>
          </p:cNvPr>
          <p:cNvSpPr/>
          <p:nvPr/>
        </p:nvSpPr>
        <p:spPr>
          <a:xfrm>
            <a:off x="6226902" y="4368474"/>
            <a:ext cx="2582088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350" b="1" dirty="0">
                <a:solidFill>
                  <a:schemeClr val="bg1"/>
                </a:solidFill>
              </a:rPr>
              <a:t>Eliminates the use of industry standard ball bearings/bushings, which require time consuming maintenance or replacement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90D808-C617-4559-A115-7CC281E423CF}"/>
              </a:ext>
            </a:extLst>
          </p:cNvPr>
          <p:cNvCxnSpPr>
            <a:cxnSpLocks/>
            <a:stCxn id="18" idx="1"/>
            <a:endCxn id="18" idx="5"/>
          </p:cNvCxnSpPr>
          <p:nvPr/>
        </p:nvCxnSpPr>
        <p:spPr>
          <a:xfrm>
            <a:off x="4610591" y="4164163"/>
            <a:ext cx="1336105" cy="1331952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148416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Page 1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itle Page 2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6691</TotalTime>
  <Words>1310</Words>
  <Application>Microsoft Office PowerPoint</Application>
  <PresentationFormat>On-screen Show (4:3)</PresentationFormat>
  <Paragraphs>233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Wingdings</vt:lpstr>
      <vt:lpstr>Title Page 1</vt:lpstr>
      <vt:lpstr>Title Page 2</vt:lpstr>
      <vt:lpstr>Inside pages</vt:lpstr>
      <vt:lpstr>Office Theme</vt:lpstr>
      <vt:lpstr>Custom Design</vt:lpstr>
      <vt:lpstr>3_Custom Design</vt:lpstr>
      <vt:lpstr>1_Custom Design</vt:lpstr>
      <vt:lpstr>1_Inside pages</vt:lpstr>
      <vt:lpstr>INTRODUCING ICE &amp; WATER DISPENSERS</vt:lpstr>
      <vt:lpstr>PowerPoint Presentation</vt:lpstr>
      <vt:lpstr>Meridian™ Series Difference</vt:lpstr>
      <vt:lpstr>Ice &amp; Water Dispensers: Overview</vt:lpstr>
      <vt:lpstr>Meridian™ Series: Touch-Free Dispensing</vt:lpstr>
      <vt:lpstr>Meridian™ Series: Push-Button Option</vt:lpstr>
      <vt:lpstr>Meridian™ Series: SmoothStream™ </vt:lpstr>
      <vt:lpstr>Meridian™ Series: Superior Reliability</vt:lpstr>
      <vt:lpstr>Meridian™ Series: Superior Reliability</vt:lpstr>
      <vt:lpstr>Meridian™ Series: Superior Reliability</vt:lpstr>
      <vt:lpstr>PowerPoint Presentation</vt:lpstr>
      <vt:lpstr>Meridian™ Series: Easier Cleanability</vt:lpstr>
      <vt:lpstr>Meridian™ Series: Easier Cleanability</vt:lpstr>
      <vt:lpstr>Meridian™ Series: Easier Cleanability</vt:lpstr>
      <vt:lpstr>Meridian™ Series: Enhanced Serviceability</vt:lpstr>
      <vt:lpstr>Meridian™ Series: Enhanced Serviceability</vt:lpstr>
      <vt:lpstr>Meridian™ Series: Enhanced Serviceability</vt:lpstr>
      <vt:lpstr>Meridian™ Series: Enhanced Serviceability</vt:lpstr>
      <vt:lpstr>Meridian™ Series: Intelligent Design</vt:lpstr>
      <vt:lpstr>Meridian™ Series: Intelligent Design</vt:lpstr>
      <vt:lpstr>Meridian™ Series: Intelligent Design</vt:lpstr>
      <vt:lpstr>Meridian™ Series: Intelligent Design</vt:lpstr>
      <vt:lpstr>Meridian™ Series: Accessories</vt:lpstr>
      <vt:lpstr>Meridian™ Series: The Best Choice </vt:lpstr>
      <vt:lpstr>PowerPoint Presentation</vt:lpstr>
    </vt:vector>
  </TitlesOfParts>
  <Company>VantagePoint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Malone</dc:creator>
  <cp:lastModifiedBy>Levinson, Brandon (SIS)</cp:lastModifiedBy>
  <cp:revision>294</cp:revision>
  <cp:lastPrinted>2015-01-21T19:12:09Z</cp:lastPrinted>
  <dcterms:created xsi:type="dcterms:W3CDTF">2014-09-30T13:49:33Z</dcterms:created>
  <dcterms:modified xsi:type="dcterms:W3CDTF">2021-03-09T23:04:07Z</dcterms:modified>
</cp:coreProperties>
</file>